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4061" r:id="rId1"/>
    <p:sldMasterId id="2147484073" r:id="rId2"/>
  </p:sldMasterIdLst>
  <p:notesMasterIdLst>
    <p:notesMasterId r:id="rId35"/>
  </p:notesMasterIdLst>
  <p:sldIdLst>
    <p:sldId id="416" r:id="rId3"/>
    <p:sldId id="326" r:id="rId4"/>
    <p:sldId id="399" r:id="rId5"/>
    <p:sldId id="349" r:id="rId6"/>
    <p:sldId id="354" r:id="rId7"/>
    <p:sldId id="352" r:id="rId8"/>
    <p:sldId id="353" r:id="rId9"/>
    <p:sldId id="355" r:id="rId10"/>
    <p:sldId id="358" r:id="rId11"/>
    <p:sldId id="360" r:id="rId12"/>
    <p:sldId id="392" r:id="rId13"/>
    <p:sldId id="391" r:id="rId14"/>
    <p:sldId id="361" r:id="rId15"/>
    <p:sldId id="371" r:id="rId16"/>
    <p:sldId id="364" r:id="rId17"/>
    <p:sldId id="365" r:id="rId18"/>
    <p:sldId id="369" r:id="rId19"/>
    <p:sldId id="394" r:id="rId20"/>
    <p:sldId id="414" r:id="rId21"/>
    <p:sldId id="393" r:id="rId22"/>
    <p:sldId id="370" r:id="rId23"/>
    <p:sldId id="372" r:id="rId24"/>
    <p:sldId id="374" r:id="rId25"/>
    <p:sldId id="395" r:id="rId26"/>
    <p:sldId id="396" r:id="rId27"/>
    <p:sldId id="397" r:id="rId28"/>
    <p:sldId id="398" r:id="rId29"/>
    <p:sldId id="405" r:id="rId30"/>
    <p:sldId id="404" r:id="rId31"/>
    <p:sldId id="406" r:id="rId32"/>
    <p:sldId id="407" r:id="rId33"/>
    <p:sldId id="287" r:id="rId34"/>
  </p:sldIdLst>
  <p:sldSz cx="24384000" cy="13716000"/>
  <p:notesSz cx="6858000" cy="9144000"/>
  <p:defaultTextStyle>
    <a:defPPr>
      <a:defRPr lang="zh-CN"/>
    </a:defPPr>
    <a:lvl1pPr marL="0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1pPr>
    <a:lvl2pPr marL="852982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2pPr>
    <a:lvl3pPr marL="1705965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3pPr>
    <a:lvl4pPr marL="2558946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4pPr>
    <a:lvl5pPr marL="3411928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5pPr>
    <a:lvl6pPr marL="4264910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6pPr>
    <a:lvl7pPr marL="5117893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7pPr>
    <a:lvl8pPr marL="5970873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8pPr>
    <a:lvl9pPr marL="6823856" algn="l" defTabSz="1705965" rtl="0" eaLnBrk="1" latinLnBrk="0" hangingPunct="1">
      <a:defRPr sz="33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1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097"/>
    <a:srgbClr val="3D9D94"/>
    <a:srgbClr val="45B2A8"/>
    <a:srgbClr val="144C74"/>
    <a:srgbClr val="29B9A6"/>
    <a:srgbClr val="84CBC5"/>
    <a:srgbClr val="F47264"/>
    <a:srgbClr val="F8D35E"/>
    <a:srgbClr val="1B6AA3"/>
    <a:srgbClr val="FFC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6" autoAdjust="0"/>
    <p:restoredTop sz="95231" autoAdjust="0"/>
  </p:normalViewPr>
  <p:slideViewPr>
    <p:cSldViewPr snapToGrid="0">
      <p:cViewPr varScale="1">
        <p:scale>
          <a:sx n="58" d="100"/>
          <a:sy n="58" d="100"/>
        </p:scale>
        <p:origin x="120" y="228"/>
      </p:cViewPr>
      <p:guideLst>
        <p:guide orient="horz" pos="4321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FA53B-994A-4AFF-83BD-DE939D247CF9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2A590-EB6E-4412-92DA-A788123DC6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391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1pPr>
    <a:lvl2pPr marL="852982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2pPr>
    <a:lvl3pPr marL="1705965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3pPr>
    <a:lvl4pPr marL="2558946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4pPr>
    <a:lvl5pPr marL="3411928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5pPr>
    <a:lvl6pPr marL="4264910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6pPr>
    <a:lvl7pPr marL="5117893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7pPr>
    <a:lvl8pPr marL="5970873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8pPr>
    <a:lvl9pPr marL="6823856" algn="l" defTabSz="1705965" rtl="0" eaLnBrk="1" latinLnBrk="0" hangingPunct="1">
      <a:defRPr sz="22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8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7266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3534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0232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46120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858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514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4355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6702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05819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050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8048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193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3980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0832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2271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31357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18027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51361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93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8389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738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44318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2898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1474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603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917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4178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39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2A590-EB6E-4412-92DA-A788123DC6C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05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97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759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06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63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28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1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92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68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1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01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13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835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1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3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8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77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999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059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724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92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536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75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DD89-DA72-4956-8961-85B6562EBFBE}" type="datetimeFigureOut">
              <a:rPr lang="zh-CN" altLang="en-US" smtClean="0"/>
              <a:t>2019/10/7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8F1E-C324-4ECD-9D66-17513A2AE6B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52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DD89-DA72-4956-8961-85B6562EBFB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2019/10/7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C8F1E-C324-4ECD-9D66-17513A2AE6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6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51cto.com/lizhenlia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ubernetes/ingress-nginx/tree/master/deploy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9"/>
          <p:cNvSpPr txBox="1"/>
          <p:nvPr/>
        </p:nvSpPr>
        <p:spPr>
          <a:xfrm>
            <a:off x="8837342" y="4253935"/>
            <a:ext cx="1433322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52982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05965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58946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411928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64910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117893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70873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23856" algn="l" defTabSz="1705965" rtl="0" eaLnBrk="1" latinLnBrk="0" hangingPunct="1">
              <a:defRPr sz="33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李振良</a:t>
            </a:r>
            <a:r>
              <a:rPr lang="zh-CN" altLang="en-US" sz="32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32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阿良）</a:t>
            </a:r>
            <a:endParaRPr lang="en-US" altLang="zh-CN" sz="320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2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资深运维工程师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年运维实战经验，</a:t>
            </a:r>
            <a:r>
              <a:rPr lang="en-US" altLang="zh-CN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51CTO</a:t>
            </a:r>
            <a:r>
              <a:rPr lang="zh-CN" altLang="en-US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知名博主。曾就职在</a:t>
            </a:r>
            <a:r>
              <a:rPr lang="en-US" altLang="zh-CN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IDC</a:t>
            </a:r>
            <a:r>
              <a:rPr lang="zh-CN" altLang="en-US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，大数据，金融行业，现任职奇虎</a:t>
            </a:r>
            <a:r>
              <a:rPr lang="en-US" altLang="zh-CN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公司。曾主导自动化运维与</a:t>
            </a:r>
            <a:r>
              <a:rPr lang="en-US" altLang="zh-CN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K8S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容器平台建设，现管理近</a:t>
            </a:r>
            <a:r>
              <a:rPr lang="en-US" altLang="zh-CN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800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台服务器，主要负责</a:t>
            </a:r>
            <a:r>
              <a:rPr lang="en-US" altLang="zh-CN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360</a:t>
            </a:r>
            <a:r>
              <a:rPr lang="zh-CN" altLang="en-US" sz="36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浏览器业务与容器化迁移。</a:t>
            </a:r>
            <a:endParaRPr lang="en-US" altLang="zh-CN" sz="360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360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360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技术博客：</a:t>
            </a:r>
            <a:r>
              <a:rPr lang="en-US" altLang="zh-CN" sz="360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http://</a:t>
            </a:r>
            <a:r>
              <a:rPr lang="en-US" altLang="zh-CN" sz="3600" smtClean="0">
                <a:solidFill>
                  <a:prstClr val="black"/>
                </a:solidFill>
                <a:latin typeface="微软雅黑" pitchFamily="34" charset="-122"/>
                <a:ea typeface="微软雅黑" pitchFamily="34" charset="-122"/>
                <a:hlinkClick r:id="rId3"/>
              </a:rPr>
              <a:t>blog.51cto.com/lizhenliang</a:t>
            </a:r>
            <a:endParaRPr lang="en-US" altLang="zh-CN" sz="360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822" y="4657274"/>
            <a:ext cx="3904993" cy="4179303"/>
          </a:xfrm>
          <a:prstGeom prst="rect">
            <a:avLst/>
          </a:prstGeom>
          <a:solidFill>
            <a:srgbClr val="3EA097"/>
          </a:solidFill>
          <a:ln>
            <a:solidFill>
              <a:srgbClr val="3EA097"/>
            </a:solidFill>
          </a:ln>
        </p:spPr>
      </p:pic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20214" y="432633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讲师介绍</a:t>
            </a:r>
            <a:endParaRPr lang="zh-CN" altLang="en-US" sz="5400" b="1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319" y="10178436"/>
            <a:ext cx="7808548" cy="287794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06490" y="10481209"/>
            <a:ext cx="2272400" cy="227240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0488692" y="1286547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>
                <a:solidFill>
                  <a:prstClr val="black"/>
                </a:solidFill>
              </a:rPr>
              <a:t>阿良</a:t>
            </a:r>
            <a:r>
              <a:rPr lang="zh-CN" altLang="en-US" sz="1800" b="1" smtClean="0">
                <a:solidFill>
                  <a:prstClr val="black"/>
                </a:solidFill>
              </a:rPr>
              <a:t>微信</a:t>
            </a:r>
            <a:endParaRPr lang="zh-CN" altLang="en-US" sz="18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48158" y="2301438"/>
            <a:ext cx="5308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资源限制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25146" y="4947073"/>
            <a:ext cx="1165605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latin typeface="+mn-ea"/>
              </a:rPr>
              <a:t>示例：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Pod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nginx-pod</a:t>
            </a:r>
          </a:p>
          <a:p>
            <a:r>
              <a:rPr lang="en-US" altLang="zh-CN" sz="2400">
                <a:latin typeface="+mn-ea"/>
              </a:rPr>
              <a:t>  labels:</a:t>
            </a:r>
          </a:p>
          <a:p>
            <a:r>
              <a:rPr lang="en-US" altLang="zh-CN" sz="2400">
                <a:latin typeface="+mn-ea"/>
              </a:rPr>
              <a:t>     app: nginx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containers:</a:t>
            </a:r>
          </a:p>
          <a:p>
            <a:r>
              <a:rPr lang="en-US" altLang="zh-CN" sz="2400">
                <a:latin typeface="+mn-ea"/>
              </a:rPr>
              <a:t>  - name: nginx</a:t>
            </a:r>
          </a:p>
          <a:p>
            <a:r>
              <a:rPr lang="en-US" altLang="zh-CN" sz="2400">
                <a:latin typeface="+mn-ea"/>
              </a:rPr>
              <a:t>    image: nginx</a:t>
            </a:r>
          </a:p>
          <a:p>
            <a:r>
              <a:rPr lang="en-US" altLang="zh-CN" sz="2400">
                <a:latin typeface="+mn-ea"/>
              </a:rPr>
              <a:t>    resources:</a:t>
            </a:r>
          </a:p>
          <a:p>
            <a:r>
              <a:rPr lang="en-US" altLang="zh-CN" sz="2400">
                <a:latin typeface="+mn-ea"/>
              </a:rPr>
              <a:t>      requests:</a:t>
            </a:r>
          </a:p>
          <a:p>
            <a:r>
              <a:rPr lang="en-US" altLang="zh-CN" sz="2400">
                <a:latin typeface="+mn-ea"/>
              </a:rPr>
              <a:t>        memory: "64Mi"</a:t>
            </a:r>
          </a:p>
          <a:p>
            <a:r>
              <a:rPr lang="en-US" altLang="zh-CN" sz="2400">
                <a:latin typeface="+mn-ea"/>
              </a:rPr>
              <a:t>        cpu: "250m"</a:t>
            </a:r>
          </a:p>
          <a:p>
            <a:r>
              <a:rPr lang="en-US" altLang="zh-CN" sz="2400">
                <a:latin typeface="+mn-ea"/>
              </a:rPr>
              <a:t>      limits:</a:t>
            </a:r>
          </a:p>
          <a:p>
            <a:r>
              <a:rPr lang="en-US" altLang="zh-CN" sz="2400">
                <a:latin typeface="+mn-ea"/>
              </a:rPr>
              <a:t>        memory: "128Mi"</a:t>
            </a:r>
          </a:p>
          <a:p>
            <a:r>
              <a:rPr lang="en-US" altLang="zh-CN" sz="2400">
                <a:latin typeface="+mn-ea"/>
              </a:rPr>
              <a:t>        cpu: "500m"</a:t>
            </a:r>
          </a:p>
        </p:txBody>
      </p:sp>
    </p:spTree>
    <p:extLst>
      <p:ext uri="{BB962C8B-B14F-4D97-AF65-F5344CB8AC3E}">
        <p14:creationId xmlns:p14="http://schemas.microsoft.com/office/powerpoint/2010/main" val="122796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48158" y="2301438"/>
            <a:ext cx="5308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调度约束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192000" y="5133340"/>
            <a:ext cx="116560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latin typeface="+mn-ea"/>
              </a:rPr>
              <a:t>示例：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Pod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nginx-pod</a:t>
            </a:r>
          </a:p>
          <a:p>
            <a:r>
              <a:rPr lang="en-US" altLang="zh-CN" sz="2400">
                <a:latin typeface="+mn-ea"/>
              </a:rPr>
              <a:t>  labels:</a:t>
            </a:r>
          </a:p>
          <a:p>
            <a:r>
              <a:rPr lang="en-US" altLang="zh-CN" sz="2400">
                <a:latin typeface="+mn-ea"/>
              </a:rPr>
              <a:t>     app: nginx</a:t>
            </a:r>
          </a:p>
          <a:p>
            <a:r>
              <a:rPr lang="en-US" altLang="zh-CN" sz="2400">
                <a:latin typeface="+mn-ea"/>
              </a:rPr>
              <a:t>spec</a:t>
            </a:r>
            <a:r>
              <a:rPr lang="en-US" altLang="zh-CN" sz="2400" smtClean="0">
                <a:latin typeface="+mn-ea"/>
              </a:rPr>
              <a:t>:</a:t>
            </a:r>
          </a:p>
          <a:p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# nodeName: node01</a:t>
            </a:r>
          </a:p>
          <a:p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nodeSelector:</a:t>
            </a:r>
          </a:p>
          <a:p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 env_role: dev</a:t>
            </a:r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  containers:</a:t>
            </a:r>
          </a:p>
          <a:p>
            <a:r>
              <a:rPr lang="en-US" altLang="zh-CN" sz="2400">
                <a:latin typeface="+mn-ea"/>
              </a:rPr>
              <a:t>  - name: nginx</a:t>
            </a:r>
          </a:p>
          <a:p>
            <a:r>
              <a:rPr lang="en-US" altLang="zh-CN" sz="2400">
                <a:latin typeface="+mn-ea"/>
              </a:rPr>
              <a:t>    image: </a:t>
            </a:r>
            <a:r>
              <a:rPr lang="en-US" altLang="zh-CN" sz="2400" smtClean="0">
                <a:latin typeface="+mn-ea"/>
              </a:rPr>
              <a:t>nginx</a:t>
            </a:r>
            <a:endParaRPr lang="en-US" altLang="zh-CN" sz="2400"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683368" y="6738035"/>
            <a:ext cx="880241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>
                <a:latin typeface="+mn-ea"/>
              </a:rPr>
              <a:t>Pod.spec.nodeName  </a:t>
            </a:r>
            <a:r>
              <a:rPr lang="en-US" altLang="zh-CN" sz="2400" smtClean="0">
                <a:latin typeface="+mn-ea"/>
              </a:rPr>
              <a:t>    </a:t>
            </a:r>
            <a:r>
              <a:rPr lang="zh-CN" altLang="en-US" sz="2400" smtClean="0">
                <a:latin typeface="+mn-ea"/>
              </a:rPr>
              <a:t>强制</a:t>
            </a:r>
            <a:r>
              <a:rPr lang="zh-CN" altLang="en-US" sz="2400">
                <a:latin typeface="+mn-ea"/>
              </a:rPr>
              <a:t>约束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调度到指定</a:t>
            </a:r>
            <a:r>
              <a:rPr lang="en-US" altLang="zh-CN" sz="2400">
                <a:latin typeface="+mn-ea"/>
              </a:rPr>
              <a:t>Node</a:t>
            </a:r>
            <a:r>
              <a:rPr lang="zh-CN" altLang="en-US" sz="2400">
                <a:latin typeface="+mn-ea"/>
              </a:rPr>
              <a:t>节点上</a:t>
            </a:r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Pod.spec.nodeSelector  </a:t>
            </a:r>
            <a:r>
              <a:rPr lang="zh-CN" altLang="en-US" sz="2400">
                <a:latin typeface="+mn-ea"/>
              </a:rPr>
              <a:t>通过</a:t>
            </a:r>
            <a:r>
              <a:rPr lang="en-US" altLang="zh-CN" sz="2400">
                <a:latin typeface="+mn-ea"/>
              </a:rPr>
              <a:t>lable-selector</a:t>
            </a:r>
            <a:r>
              <a:rPr lang="zh-CN" altLang="en-US" sz="2400">
                <a:latin typeface="+mn-ea"/>
              </a:rPr>
              <a:t>机制选择节点</a:t>
            </a:r>
          </a:p>
        </p:txBody>
      </p:sp>
    </p:spTree>
    <p:extLst>
      <p:ext uri="{BB962C8B-B14F-4D97-AF65-F5344CB8AC3E}">
        <p14:creationId xmlns:p14="http://schemas.microsoft.com/office/powerpoint/2010/main" val="250246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48159" y="2301438"/>
            <a:ext cx="5308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启策略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0214" y="6175033"/>
            <a:ext cx="117430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smtClean="0">
                <a:latin typeface="+mn-ea"/>
              </a:rPr>
              <a:t>三种重启策略：</a:t>
            </a:r>
            <a:endParaRPr lang="en-US" altLang="zh-CN" sz="2400" b="1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+mn-ea"/>
              </a:rPr>
              <a:t>Always</a:t>
            </a:r>
            <a:r>
              <a:rPr lang="zh-CN" altLang="en-US" sz="2400" smtClean="0">
                <a:latin typeface="+mn-ea"/>
              </a:rPr>
              <a:t>：当容器停止，总是重建容器，</a:t>
            </a:r>
            <a:r>
              <a:rPr lang="zh-CN" altLang="en-US" sz="2400">
                <a:latin typeface="+mn-ea"/>
              </a:rPr>
              <a:t>默认策略。</a:t>
            </a: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OnFailure</a:t>
            </a:r>
            <a:r>
              <a:rPr lang="zh-CN" altLang="en-US" sz="2400">
                <a:latin typeface="+mn-ea"/>
              </a:rPr>
              <a:t>：当容器异常退出（退出状态码非</a:t>
            </a:r>
            <a:r>
              <a:rPr lang="en-US" altLang="zh-CN" sz="2400">
                <a:latin typeface="+mn-ea"/>
              </a:rPr>
              <a:t>0</a:t>
            </a:r>
            <a:r>
              <a:rPr lang="zh-CN" altLang="en-US" sz="2400">
                <a:latin typeface="+mn-ea"/>
              </a:rPr>
              <a:t>）时，才重启</a:t>
            </a:r>
            <a:r>
              <a:rPr lang="zh-CN" altLang="en-US" sz="2400" smtClean="0">
                <a:latin typeface="+mn-ea"/>
              </a:rPr>
              <a:t>容器。</a:t>
            </a:r>
            <a:endParaRPr lang="zh-CN" altLang="en-US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Never</a:t>
            </a:r>
            <a:r>
              <a:rPr lang="zh-CN" altLang="en-US" sz="2400">
                <a:latin typeface="+mn-ea"/>
              </a:rPr>
              <a:t>：当容器终止退出，从不重启</a:t>
            </a:r>
            <a:r>
              <a:rPr lang="zh-CN" altLang="en-US" sz="2400" smtClean="0">
                <a:latin typeface="+mn-ea"/>
              </a:rPr>
              <a:t>容器。</a:t>
            </a:r>
            <a:endParaRPr lang="zh-CN" altLang="en-US" sz="240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1965946" y="5014806"/>
            <a:ext cx="1165605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latin typeface="+mn-ea"/>
              </a:rPr>
              <a:t>示例：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Pod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nginx-pod</a:t>
            </a:r>
          </a:p>
          <a:p>
            <a:r>
              <a:rPr lang="en-US" altLang="zh-CN" sz="2400">
                <a:latin typeface="+mn-ea"/>
              </a:rPr>
              <a:t>  labels:</a:t>
            </a:r>
          </a:p>
          <a:p>
            <a:r>
              <a:rPr lang="en-US" altLang="zh-CN" sz="2400">
                <a:latin typeface="+mn-ea"/>
              </a:rPr>
              <a:t>     app: nginx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containers:</a:t>
            </a:r>
          </a:p>
          <a:p>
            <a:r>
              <a:rPr lang="en-US" altLang="zh-CN" sz="2400">
                <a:latin typeface="+mn-ea"/>
              </a:rPr>
              <a:t>  - name: nginx</a:t>
            </a:r>
          </a:p>
          <a:p>
            <a:r>
              <a:rPr lang="en-US" altLang="zh-CN" sz="2400">
                <a:latin typeface="+mn-ea"/>
              </a:rPr>
              <a:t>    image: nginx</a:t>
            </a:r>
          </a:p>
          <a:p>
            <a:r>
              <a:rPr lang="en-US" altLang="zh-CN" sz="2400">
                <a:latin typeface="+mn-ea"/>
              </a:rPr>
              <a:t>  restartPolicy: OnFailure</a:t>
            </a:r>
          </a:p>
        </p:txBody>
      </p:sp>
    </p:spTree>
    <p:extLst>
      <p:ext uri="{BB962C8B-B14F-4D97-AF65-F5344CB8AC3E}">
        <p14:creationId xmlns:p14="http://schemas.microsoft.com/office/powerpoint/2010/main" val="83973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48159" y="2301438"/>
            <a:ext cx="5308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健康检查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000" y="4561142"/>
            <a:ext cx="12189347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latin typeface="+mn-ea"/>
              </a:rPr>
              <a:t>提供</a:t>
            </a:r>
            <a:r>
              <a:rPr lang="en-US" altLang="zh-CN" sz="2400" b="1" smtClean="0">
                <a:latin typeface="+mn-ea"/>
              </a:rPr>
              <a:t>Probe</a:t>
            </a:r>
            <a:r>
              <a:rPr lang="zh-CN" altLang="en-US" sz="2400" b="1" smtClean="0">
                <a:latin typeface="+mn-ea"/>
              </a:rPr>
              <a:t>机制，有以下两种类型：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livenessProbe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如果检查失败，将杀死容器，根据</a:t>
            </a:r>
            <a:r>
              <a:rPr lang="en-US" altLang="zh-CN" sz="2400" smtClean="0">
                <a:latin typeface="+mn-ea"/>
              </a:rPr>
              <a:t>Pod</a:t>
            </a:r>
            <a:r>
              <a:rPr lang="zh-CN" altLang="en-US" sz="2400" smtClean="0">
                <a:latin typeface="+mn-ea"/>
              </a:rPr>
              <a:t>的</a:t>
            </a:r>
            <a:r>
              <a:rPr lang="en-US" altLang="zh-CN" sz="2400" smtClean="0">
                <a:latin typeface="+mn-ea"/>
              </a:rPr>
              <a:t>restartPolicy</a:t>
            </a:r>
            <a:r>
              <a:rPr lang="zh-CN" altLang="en-US" sz="2400" smtClean="0">
                <a:latin typeface="+mn-ea"/>
              </a:rPr>
              <a:t>来操作。</a:t>
            </a:r>
            <a:endParaRPr lang="en-US" altLang="zh-CN" sz="240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readinessProbe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如果检查失败，</a:t>
            </a:r>
            <a:r>
              <a:rPr lang="en-US" altLang="zh-CN" sz="2400" smtClean="0">
                <a:latin typeface="+mn-ea"/>
              </a:rPr>
              <a:t>Kubernetes</a:t>
            </a:r>
            <a:r>
              <a:rPr lang="zh-CN" altLang="en-US" sz="2400" smtClean="0">
                <a:latin typeface="+mn-ea"/>
              </a:rPr>
              <a:t>会把</a:t>
            </a:r>
            <a:r>
              <a:rPr lang="en-US" altLang="zh-CN" sz="2400" smtClean="0">
                <a:latin typeface="+mn-ea"/>
              </a:rPr>
              <a:t>Pod</a:t>
            </a:r>
            <a:r>
              <a:rPr lang="zh-CN" altLang="en-US" sz="2400" smtClean="0">
                <a:latin typeface="+mn-ea"/>
              </a:rPr>
              <a:t>从</a:t>
            </a:r>
            <a:r>
              <a:rPr lang="en-US" altLang="zh-CN" sz="2400" smtClean="0">
                <a:latin typeface="+mn-ea"/>
              </a:rPr>
              <a:t>service endpoints</a:t>
            </a:r>
            <a:r>
              <a:rPr lang="zh-CN" altLang="en-US" sz="2400" smtClean="0">
                <a:latin typeface="+mn-ea"/>
              </a:rPr>
              <a:t>中剔除。</a:t>
            </a:r>
            <a:endParaRPr lang="en-US" altLang="zh-CN" sz="2400" smtClean="0">
              <a:latin typeface="+mn-ea"/>
            </a:endParaRPr>
          </a:p>
          <a:p>
            <a:pPr>
              <a:lnSpc>
                <a:spcPct val="150000"/>
              </a:lnSpc>
              <a:buClr>
                <a:srgbClr val="3EA097"/>
              </a:buClr>
            </a:pP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 b="1" smtClean="0">
                <a:latin typeface="+mn-ea"/>
              </a:rPr>
              <a:t>Probe</a:t>
            </a:r>
            <a:r>
              <a:rPr lang="zh-CN" altLang="en-US" sz="2400" b="1" smtClean="0">
                <a:latin typeface="+mn-ea"/>
              </a:rPr>
              <a:t>支持以下三种检查方法：</a:t>
            </a:r>
            <a:endParaRPr lang="en-US" altLang="zh-CN" sz="2400" b="1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httpGet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发送</a:t>
            </a:r>
            <a:r>
              <a:rPr lang="en-US" altLang="zh-CN" sz="2400" smtClean="0">
                <a:latin typeface="+mn-ea"/>
              </a:rPr>
              <a:t>HTTP</a:t>
            </a:r>
            <a:r>
              <a:rPr lang="zh-CN" altLang="en-US" sz="2400" smtClean="0">
                <a:latin typeface="+mn-ea"/>
              </a:rPr>
              <a:t>请求，返回</a:t>
            </a:r>
            <a:r>
              <a:rPr lang="en-US" altLang="zh-CN" sz="2400" smtClean="0">
                <a:latin typeface="+mn-ea"/>
              </a:rPr>
              <a:t>200-400</a:t>
            </a:r>
            <a:r>
              <a:rPr lang="zh-CN" altLang="en-US" sz="2400" smtClean="0">
                <a:latin typeface="+mn-ea"/>
              </a:rPr>
              <a:t>范围状态码为成功。</a:t>
            </a:r>
            <a:endParaRPr lang="en-US" altLang="zh-CN" sz="240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exec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执行</a:t>
            </a:r>
            <a:r>
              <a:rPr lang="en-US" altLang="zh-CN" sz="2400" smtClean="0">
                <a:latin typeface="+mn-ea"/>
              </a:rPr>
              <a:t>Shell</a:t>
            </a:r>
            <a:r>
              <a:rPr lang="zh-CN" altLang="en-US" sz="2400" smtClean="0">
                <a:latin typeface="+mn-ea"/>
              </a:rPr>
              <a:t>命令返回状态码是</a:t>
            </a:r>
            <a:r>
              <a:rPr lang="en-US" altLang="zh-CN" sz="2400" smtClean="0">
                <a:latin typeface="+mn-ea"/>
              </a:rPr>
              <a:t>0</a:t>
            </a:r>
            <a:r>
              <a:rPr lang="zh-CN" altLang="en-US" sz="2400" smtClean="0">
                <a:latin typeface="+mn-ea"/>
              </a:rPr>
              <a:t>为成功。</a:t>
            </a:r>
            <a:endParaRPr lang="en-US" altLang="zh-CN" sz="240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tcpSocket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发起</a:t>
            </a:r>
            <a:r>
              <a:rPr lang="en-US" altLang="zh-CN" sz="2400" smtClean="0">
                <a:latin typeface="+mn-ea"/>
              </a:rPr>
              <a:t>TCP Socket</a:t>
            </a:r>
            <a:r>
              <a:rPr lang="zh-CN" altLang="en-US" sz="2400" smtClean="0">
                <a:latin typeface="+mn-ea"/>
              </a:rPr>
              <a:t>建立成功。</a:t>
            </a:r>
            <a:endParaRPr lang="zh-CN" altLang="en-US" sz="2400">
              <a:latin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6068067" y="4561142"/>
            <a:ext cx="75369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mtClean="0">
                <a:latin typeface="+mn-ea"/>
              </a:rPr>
              <a:t>示例：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Pod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nginx-pod</a:t>
            </a:r>
          </a:p>
          <a:p>
            <a:r>
              <a:rPr lang="en-US" altLang="zh-CN" sz="2400">
                <a:latin typeface="+mn-ea"/>
              </a:rPr>
              <a:t>  labels:</a:t>
            </a:r>
          </a:p>
          <a:p>
            <a:r>
              <a:rPr lang="en-US" altLang="zh-CN" sz="2400">
                <a:latin typeface="+mn-ea"/>
              </a:rPr>
              <a:t>    app: nginx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containers:</a:t>
            </a:r>
          </a:p>
          <a:p>
            <a:r>
              <a:rPr lang="en-US" altLang="zh-CN" sz="2400">
                <a:latin typeface="+mn-ea"/>
              </a:rPr>
              <a:t>  - name: nginx</a:t>
            </a:r>
          </a:p>
          <a:p>
            <a:r>
              <a:rPr lang="en-US" altLang="zh-CN" sz="2400">
                <a:latin typeface="+mn-ea"/>
              </a:rPr>
              <a:t>    image: nginx</a:t>
            </a:r>
          </a:p>
          <a:p>
            <a:r>
              <a:rPr lang="en-US" altLang="zh-CN" sz="2400">
                <a:latin typeface="+mn-ea"/>
              </a:rPr>
              <a:t>    ports:</a:t>
            </a:r>
          </a:p>
          <a:p>
            <a:r>
              <a:rPr lang="en-US" altLang="zh-CN" sz="2400">
                <a:latin typeface="+mn-ea"/>
              </a:rPr>
              <a:t>    - </a:t>
            </a:r>
            <a:r>
              <a:rPr lang="en-US" altLang="zh-CN" sz="2400" smtClean="0">
                <a:latin typeface="+mn-ea"/>
              </a:rPr>
              <a:t>containerPort: 80</a:t>
            </a:r>
          </a:p>
          <a:p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 livenessProbe</a:t>
            </a:r>
            <a:r>
              <a:rPr lang="en-US" altLang="zh-CN" sz="2400">
                <a:latin typeface="+mn-ea"/>
              </a:rPr>
              <a:t>:</a:t>
            </a:r>
          </a:p>
          <a:p>
            <a:r>
              <a:rPr lang="en-US" altLang="zh-CN" sz="2400">
                <a:latin typeface="+mn-ea"/>
              </a:rPr>
              <a:t>      httpGet:</a:t>
            </a:r>
          </a:p>
          <a:p>
            <a:r>
              <a:rPr lang="en-US" altLang="zh-CN" sz="2400">
                <a:latin typeface="+mn-ea"/>
              </a:rPr>
              <a:t>        path: /index.html</a:t>
            </a:r>
          </a:p>
          <a:p>
            <a:r>
              <a:rPr lang="en-US" altLang="zh-CN" sz="2400">
                <a:latin typeface="+mn-ea"/>
              </a:rPr>
              <a:t>        port: </a:t>
            </a:r>
            <a:r>
              <a:rPr lang="en-US" altLang="zh-CN" sz="2400" smtClean="0">
                <a:latin typeface="+mn-ea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195234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848159" y="2301438"/>
            <a:ext cx="5308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问题定位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448518" y="5508489"/>
            <a:ext cx="12808415" cy="1667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kern="100">
                <a:latin typeface="+mn-ea"/>
              </a:rPr>
              <a:t>kubectl describe TYPE NAME_PREFIX</a:t>
            </a:r>
          </a:p>
          <a:p>
            <a:pPr>
              <a:lnSpc>
                <a:spcPct val="150000"/>
              </a:lnSpc>
            </a:pPr>
            <a:r>
              <a:rPr lang="en-US" altLang="zh-CN" sz="2400" kern="100">
                <a:latin typeface="+mn-ea"/>
              </a:rPr>
              <a:t>kubectl logs nginx-xxx</a:t>
            </a:r>
          </a:p>
          <a:p>
            <a:pPr>
              <a:lnSpc>
                <a:spcPct val="150000"/>
              </a:lnSpc>
            </a:pPr>
            <a:r>
              <a:rPr lang="en-US" altLang="zh-CN" sz="2400" kern="100">
                <a:latin typeface="+mn-ea"/>
              </a:rPr>
              <a:t>kubectl exec –it nginx-xxx bash</a:t>
            </a:r>
          </a:p>
        </p:txBody>
      </p:sp>
    </p:spTree>
    <p:extLst>
      <p:ext uri="{BB962C8B-B14F-4D97-AF65-F5344CB8AC3E}">
        <p14:creationId xmlns:p14="http://schemas.microsoft.com/office/powerpoint/2010/main" val="397704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388001" y="2301438"/>
            <a:ext cx="22286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10587" y="4931332"/>
            <a:ext cx="71771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网络代理模式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服务代理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服务发现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发布服务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624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403486" y="2301438"/>
            <a:ext cx="61977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网络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代理模式</a:t>
            </a:r>
          </a:p>
        </p:txBody>
      </p:sp>
      <p:sp>
        <p:nvSpPr>
          <p:cNvPr id="2" name="矩形 1"/>
          <p:cNvSpPr/>
          <p:nvPr/>
        </p:nvSpPr>
        <p:spPr>
          <a:xfrm>
            <a:off x="720214" y="4989026"/>
            <a:ext cx="215984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sz="2800" smtClean="0"/>
              <a:t>三种代理模式：</a:t>
            </a:r>
            <a:r>
              <a:rPr lang="en-US" altLang="zh-CN" sz="2800" smtClean="0"/>
              <a:t>userspace</a:t>
            </a:r>
            <a:r>
              <a:rPr lang="zh-CN" altLang="en-US" sz="2800" smtClean="0"/>
              <a:t>、</a:t>
            </a:r>
            <a:r>
              <a:rPr lang="en-US" altLang="zh-CN" sz="2800" smtClean="0"/>
              <a:t>iptables</a:t>
            </a:r>
            <a:r>
              <a:rPr lang="zh-CN" altLang="en-US" sz="2800" smtClean="0"/>
              <a:t>和</a:t>
            </a:r>
            <a:r>
              <a:rPr lang="en-US" altLang="zh-CN" sz="2800" smtClean="0"/>
              <a:t>ipvs</a:t>
            </a:r>
          </a:p>
          <a:p>
            <a:pPr algn="just"/>
            <a:r>
              <a:rPr lang="zh-CN" altLang="en-US" sz="2800" smtClean="0"/>
              <a:t>官方</a:t>
            </a:r>
            <a:r>
              <a:rPr lang="zh-CN" altLang="en-US" sz="2800"/>
              <a:t>文档：https://kubernetes.io/docs/concepts/services-networking/</a:t>
            </a:r>
            <a:r>
              <a:rPr lang="zh-CN" altLang="en-US" sz="2800" smtClean="0"/>
              <a:t>service</a:t>
            </a:r>
            <a:endParaRPr lang="zh-CN" altLang="en-US" sz="2800"/>
          </a:p>
        </p:txBody>
      </p:sp>
      <p:pic>
        <p:nvPicPr>
          <p:cNvPr id="8" name="图片 7"/>
          <p:cNvPicPr/>
          <p:nvPr/>
        </p:nvPicPr>
        <p:blipFill>
          <a:blip r:embed="rId3"/>
          <a:stretch>
            <a:fillRect/>
          </a:stretch>
        </p:blipFill>
        <p:spPr>
          <a:xfrm>
            <a:off x="606904" y="7574838"/>
            <a:ext cx="7601911" cy="4344353"/>
          </a:xfrm>
          <a:prstGeom prst="rect">
            <a:avLst/>
          </a:prstGeom>
        </p:spPr>
      </p:pic>
      <p:pic>
        <p:nvPicPr>
          <p:cNvPr id="10" name="图片 9"/>
          <p:cNvPicPr/>
          <p:nvPr/>
        </p:nvPicPr>
        <p:blipFill>
          <a:blip r:embed="rId4"/>
          <a:stretch>
            <a:fillRect/>
          </a:stretch>
        </p:blipFill>
        <p:spPr>
          <a:xfrm>
            <a:off x="8986482" y="6745828"/>
            <a:ext cx="7031729" cy="517336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95878" y="7173693"/>
            <a:ext cx="7203877" cy="474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33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8" y="2301438"/>
            <a:ext cx="5126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服务代理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54474" y="4595023"/>
            <a:ext cx="112270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Service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my-service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selector:</a:t>
            </a:r>
          </a:p>
          <a:p>
            <a:r>
              <a:rPr lang="en-US" altLang="zh-CN" sz="2400">
                <a:latin typeface="+mn-ea"/>
              </a:rPr>
              <a:t>    app: MyApp</a:t>
            </a:r>
          </a:p>
          <a:p>
            <a:r>
              <a:rPr lang="en-US" altLang="zh-CN" sz="2400">
                <a:latin typeface="+mn-ea"/>
              </a:rPr>
              <a:t>  ports:</a:t>
            </a:r>
          </a:p>
          <a:p>
            <a:r>
              <a:rPr lang="en-US" altLang="zh-CN" sz="2400">
                <a:latin typeface="+mn-ea"/>
              </a:rPr>
              <a:t>  - name: http</a:t>
            </a:r>
          </a:p>
          <a:p>
            <a:r>
              <a:rPr lang="en-US" altLang="zh-CN" sz="2400">
                <a:latin typeface="+mn-ea"/>
              </a:rPr>
              <a:t>    protocol: TCP</a:t>
            </a:r>
          </a:p>
          <a:p>
            <a:r>
              <a:rPr lang="en-US" altLang="zh-CN" sz="2400">
                <a:latin typeface="+mn-ea"/>
              </a:rPr>
              <a:t>    port: 80</a:t>
            </a:r>
          </a:p>
          <a:p>
            <a:r>
              <a:rPr lang="en-US" altLang="zh-CN" sz="2400">
                <a:latin typeface="+mn-ea"/>
              </a:rPr>
              <a:t>    targetPort: 9376</a:t>
            </a:r>
          </a:p>
          <a:p>
            <a:r>
              <a:rPr lang="en-US" altLang="zh-CN" sz="2400">
                <a:latin typeface="+mn-ea"/>
              </a:rPr>
              <a:t>  - name: https</a:t>
            </a:r>
          </a:p>
          <a:p>
            <a:r>
              <a:rPr lang="en-US" altLang="zh-CN" sz="2400">
                <a:latin typeface="+mn-ea"/>
              </a:rPr>
              <a:t>    protocol: TCP</a:t>
            </a:r>
          </a:p>
          <a:p>
            <a:r>
              <a:rPr lang="en-US" altLang="zh-CN" sz="2400">
                <a:latin typeface="+mn-ea"/>
              </a:rPr>
              <a:t>    port: 443</a:t>
            </a:r>
          </a:p>
          <a:p>
            <a:r>
              <a:rPr lang="en-US" altLang="zh-CN" sz="2400">
                <a:latin typeface="+mn-ea"/>
              </a:rPr>
              <a:t>    targetPort: 9377</a:t>
            </a:r>
            <a:endParaRPr lang="en-US" altLang="zh-CN" sz="240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434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8" y="2301438"/>
            <a:ext cx="51269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服务发现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0214" y="4803570"/>
            <a:ext cx="21743463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+mn-ea"/>
              </a:rPr>
              <a:t>服务发现支持</a:t>
            </a:r>
            <a:r>
              <a:rPr lang="en-US" altLang="zh-CN" sz="2400" b="1">
                <a:latin typeface="+mn-ea"/>
              </a:rPr>
              <a:t>Service</a:t>
            </a:r>
            <a:r>
              <a:rPr lang="zh-CN" altLang="en-US" sz="2400" b="1">
                <a:latin typeface="+mn-ea"/>
              </a:rPr>
              <a:t>环境变量和</a:t>
            </a:r>
            <a:r>
              <a:rPr lang="en-US" altLang="zh-CN" sz="2400" b="1">
                <a:latin typeface="+mn-ea"/>
              </a:rPr>
              <a:t>DNS</a:t>
            </a:r>
            <a:r>
              <a:rPr lang="zh-CN" altLang="en-US" sz="2400" b="1">
                <a:latin typeface="+mn-ea"/>
              </a:rPr>
              <a:t>两种模式</a:t>
            </a:r>
            <a:r>
              <a:rPr lang="zh-CN" altLang="en-US" sz="2400" b="1" smtClean="0">
                <a:latin typeface="+mn-ea"/>
              </a:rPr>
              <a:t>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zh-CN" altLang="en-US" sz="2400" b="1">
                <a:latin typeface="+mn-ea"/>
              </a:rPr>
              <a:t>环境变量</a:t>
            </a:r>
            <a:endParaRPr lang="en-US" altLang="zh-CN" sz="2400" b="1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+mn-ea"/>
              </a:rPr>
              <a:t>   当一个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运行到</a:t>
            </a:r>
            <a:r>
              <a:rPr lang="en-US" altLang="zh-CN" sz="2400">
                <a:latin typeface="+mn-ea"/>
              </a:rPr>
              <a:t>Node</a:t>
            </a:r>
            <a:r>
              <a:rPr lang="zh-CN" altLang="en-US" sz="2400">
                <a:latin typeface="+mn-ea"/>
              </a:rPr>
              <a:t>，</a:t>
            </a:r>
            <a:r>
              <a:rPr lang="en-US" altLang="zh-CN" sz="2400">
                <a:latin typeface="+mn-ea"/>
              </a:rPr>
              <a:t>kubelet</a:t>
            </a:r>
            <a:r>
              <a:rPr lang="zh-CN" altLang="en-US" sz="2400">
                <a:latin typeface="+mn-ea"/>
              </a:rPr>
              <a:t>会为每个容器添加一组环境变量，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容器中程序就可以使用这些环境变量发现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。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</a:t>
            </a:r>
            <a:r>
              <a:rPr lang="zh-CN" altLang="en-US" sz="2400">
                <a:latin typeface="+mn-ea"/>
              </a:rPr>
              <a:t>环境变量名格式如下：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{SVCNAME}_SERVICE_HOST</a:t>
            </a:r>
            <a:endParaRPr lang="zh-CN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</a:t>
            </a:r>
            <a:r>
              <a:rPr lang="en-US" altLang="zh-CN" sz="2400" smtClean="0">
                <a:latin typeface="+mn-ea"/>
              </a:rPr>
              <a:t>{</a:t>
            </a:r>
            <a:r>
              <a:rPr lang="en-US" altLang="zh-CN" sz="2400">
                <a:latin typeface="+mn-ea"/>
              </a:rPr>
              <a:t>SVCNAME}_SERVICE_PORT</a:t>
            </a: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</a:t>
            </a:r>
            <a:r>
              <a:rPr lang="zh-CN" altLang="zh-CN" sz="2400" smtClean="0">
                <a:latin typeface="+mn-ea"/>
              </a:rPr>
              <a:t>其中</a:t>
            </a:r>
            <a:r>
              <a:rPr lang="zh-CN" altLang="zh-CN" sz="2400">
                <a:latin typeface="+mn-ea"/>
              </a:rPr>
              <a:t>服务名和端口名转为大写，连字符转换为下划线。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latin typeface="+mn-ea"/>
              </a:rPr>
              <a:t>   </a:t>
            </a:r>
            <a:r>
              <a:rPr lang="zh-CN" altLang="en-US" sz="2400" b="1">
                <a:latin typeface="+mn-ea"/>
              </a:rPr>
              <a:t>限制：</a:t>
            </a:r>
            <a:endParaRPr lang="en-US" altLang="zh-CN" sz="2400" b="1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1</a:t>
            </a:r>
            <a:r>
              <a:rPr lang="zh-CN" altLang="en-US" sz="2400">
                <a:latin typeface="+mn-ea"/>
              </a:rPr>
              <a:t>）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和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的创建顺序是有要求的，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必须在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创建之前被创建，否则环境变量不会设置到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中。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   2</a:t>
            </a:r>
            <a:r>
              <a:rPr lang="zh-CN" altLang="en-US" sz="2400">
                <a:latin typeface="+mn-ea"/>
              </a:rPr>
              <a:t>）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只能获取同</a:t>
            </a:r>
            <a:r>
              <a:rPr lang="en-US" altLang="zh-CN" sz="2400">
                <a:latin typeface="+mn-ea"/>
              </a:rPr>
              <a:t>Namespace</a:t>
            </a:r>
            <a:r>
              <a:rPr lang="zh-CN" altLang="en-US" sz="2400">
                <a:latin typeface="+mn-ea"/>
              </a:rPr>
              <a:t>中的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环境变量。</a:t>
            </a:r>
            <a:endParaRPr lang="en-US" altLang="zh-CN" sz="240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>
                <a:latin typeface="+mn-ea"/>
              </a:rPr>
              <a:t>DNS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  DNS</a:t>
            </a:r>
            <a:r>
              <a:rPr lang="zh-CN" altLang="en-US" sz="2400">
                <a:latin typeface="+mn-ea"/>
              </a:rPr>
              <a:t>服务监视</a:t>
            </a:r>
            <a:r>
              <a:rPr lang="en-US" altLang="zh-CN" sz="2400">
                <a:latin typeface="+mn-ea"/>
              </a:rPr>
              <a:t>Kubernetes API</a:t>
            </a:r>
            <a:r>
              <a:rPr lang="zh-CN" altLang="en-US" sz="2400">
                <a:latin typeface="+mn-ea"/>
              </a:rPr>
              <a:t>，为每一个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创建</a:t>
            </a:r>
            <a:r>
              <a:rPr lang="en-US" altLang="zh-CN" sz="2400">
                <a:latin typeface="+mn-ea"/>
              </a:rPr>
              <a:t>DNS</a:t>
            </a:r>
            <a:r>
              <a:rPr lang="zh-CN" altLang="en-US" sz="2400">
                <a:latin typeface="+mn-ea"/>
              </a:rPr>
              <a:t>记录用于域名解析。这样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中就可以通过</a:t>
            </a:r>
            <a:r>
              <a:rPr lang="en-US" altLang="zh-CN" sz="2400">
                <a:latin typeface="+mn-ea"/>
              </a:rPr>
              <a:t>DNS</a:t>
            </a:r>
            <a:r>
              <a:rPr lang="zh-CN" altLang="en-US" sz="2400">
                <a:latin typeface="+mn-ea"/>
              </a:rPr>
              <a:t>域名获取</a:t>
            </a:r>
            <a:r>
              <a:rPr lang="en-US" altLang="zh-CN" sz="2400">
                <a:latin typeface="+mn-ea"/>
              </a:rPr>
              <a:t>Service</a:t>
            </a:r>
            <a:r>
              <a:rPr lang="zh-CN" altLang="en-US" sz="2400">
                <a:latin typeface="+mn-ea"/>
              </a:rPr>
              <a:t>的访问地址。</a:t>
            </a:r>
            <a:endParaRPr lang="en-US" altLang="zh-CN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1355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8" y="2301438"/>
            <a:ext cx="512691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服务发现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197263" y="5189553"/>
            <a:ext cx="962526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smtClean="0">
                <a:latin typeface="+mn-ea"/>
              </a:rPr>
              <a:t>apiVersion</a:t>
            </a:r>
            <a:r>
              <a:rPr lang="zh-CN" altLang="en-US" sz="2400">
                <a:latin typeface="+mn-ea"/>
              </a:rPr>
              <a:t>: v1</a:t>
            </a:r>
          </a:p>
          <a:p>
            <a:r>
              <a:rPr lang="zh-CN" altLang="en-US" sz="2400">
                <a:latin typeface="+mn-ea"/>
              </a:rPr>
              <a:t>kind: Pod</a:t>
            </a:r>
          </a:p>
          <a:p>
            <a:r>
              <a:rPr lang="zh-CN" altLang="en-US" sz="2400">
                <a:latin typeface="+mn-ea"/>
              </a:rPr>
              <a:t>metadata:</a:t>
            </a:r>
          </a:p>
          <a:p>
            <a:r>
              <a:rPr lang="zh-CN" altLang="en-US" sz="2400">
                <a:latin typeface="+mn-ea"/>
              </a:rPr>
              <a:t>  name: busybox</a:t>
            </a:r>
          </a:p>
          <a:p>
            <a:r>
              <a:rPr lang="zh-CN" altLang="en-US" sz="2400">
                <a:latin typeface="+mn-ea"/>
              </a:rPr>
              <a:t>  namespace: default</a:t>
            </a:r>
          </a:p>
          <a:p>
            <a:r>
              <a:rPr lang="zh-CN" altLang="en-US" sz="2400">
                <a:latin typeface="+mn-ea"/>
              </a:rPr>
              <a:t>spec:</a:t>
            </a:r>
          </a:p>
          <a:p>
            <a:r>
              <a:rPr lang="zh-CN" altLang="en-US" sz="2400">
                <a:latin typeface="+mn-ea"/>
              </a:rPr>
              <a:t>  containers:</a:t>
            </a:r>
          </a:p>
          <a:p>
            <a:r>
              <a:rPr lang="zh-CN" altLang="en-US" sz="2400">
                <a:latin typeface="+mn-ea"/>
              </a:rPr>
              <a:t>  - image: busybox</a:t>
            </a:r>
          </a:p>
          <a:p>
            <a:r>
              <a:rPr lang="zh-CN" altLang="en-US" sz="2400">
                <a:latin typeface="+mn-ea"/>
              </a:rPr>
              <a:t>    command:</a:t>
            </a:r>
          </a:p>
          <a:p>
            <a:r>
              <a:rPr lang="zh-CN" altLang="en-US" sz="2400">
                <a:latin typeface="+mn-ea"/>
              </a:rPr>
              <a:t>      - sleep</a:t>
            </a:r>
          </a:p>
          <a:p>
            <a:r>
              <a:rPr lang="zh-CN" altLang="en-US" sz="2400">
                <a:latin typeface="+mn-ea"/>
              </a:rPr>
              <a:t>      - "3600"</a:t>
            </a:r>
          </a:p>
          <a:p>
            <a:r>
              <a:rPr lang="zh-CN" altLang="en-US" sz="2400">
                <a:latin typeface="+mn-ea"/>
              </a:rPr>
              <a:t>    imagePullPolicy: IfNotPresent</a:t>
            </a:r>
          </a:p>
          <a:p>
            <a:r>
              <a:rPr lang="zh-CN" altLang="en-US" sz="2400">
                <a:latin typeface="+mn-ea"/>
              </a:rPr>
              <a:t>    name: busybox</a:t>
            </a:r>
          </a:p>
          <a:p>
            <a:r>
              <a:rPr lang="zh-CN" altLang="en-US" sz="2400">
                <a:latin typeface="+mn-ea"/>
              </a:rPr>
              <a:t>  restartPolicy: </a:t>
            </a:r>
            <a:r>
              <a:rPr lang="zh-CN" altLang="en-US" sz="2400" smtClean="0">
                <a:latin typeface="+mn-ea"/>
              </a:rPr>
              <a:t>Always</a:t>
            </a:r>
            <a:endParaRPr lang="en-US" altLang="zh-CN" sz="2400" smtClean="0">
              <a:latin typeface="+mn-ea"/>
            </a:endParaRPr>
          </a:p>
          <a:p>
            <a:endParaRPr lang="en-US" altLang="zh-CN" sz="2400">
              <a:latin typeface="+mn-ea"/>
            </a:endParaRPr>
          </a:p>
          <a:p>
            <a:r>
              <a:rPr lang="zh-CN" altLang="en-US" sz="2400">
                <a:latin typeface="+mn-ea"/>
              </a:rPr>
              <a:t>测试解析：</a:t>
            </a:r>
            <a:endParaRPr lang="en-US" altLang="zh-CN" sz="2400">
              <a:latin typeface="+mn-ea"/>
            </a:endParaRPr>
          </a:p>
          <a:p>
            <a:r>
              <a:rPr lang="zh-CN" altLang="en-US" sz="2400">
                <a:latin typeface="+mn-ea"/>
              </a:rPr>
              <a:t># kubectl exec -ti busybox -- nslookup kubernetes.default</a:t>
            </a:r>
          </a:p>
          <a:p>
            <a:endParaRPr lang="zh-CN" altLang="en-US" sz="2400">
              <a:latin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14" y="4961921"/>
            <a:ext cx="9853348" cy="603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2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  <a:endParaRPr lang="zh-CN" altLang="en-US" sz="5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03013" y="5156966"/>
            <a:ext cx="53190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Kubectl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  <a:r>
              <a:rPr lang="zh-CN" altLang="en-US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工具</a:t>
            </a:r>
            <a:endParaRPr lang="en-US" altLang="zh-CN" sz="3200" b="1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YAML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配置文件管理对象</a:t>
            </a:r>
            <a:endParaRPr lang="en-US" altLang="zh-CN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Pod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  <a:endParaRPr lang="en-US" altLang="zh-CN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Service</a:t>
            </a:r>
          </a:p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Ingress</a:t>
            </a:r>
            <a:endParaRPr lang="en-US" altLang="zh-CN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63" indent="-285763">
              <a:lnSpc>
                <a:spcPct val="150000"/>
              </a:lnSpc>
              <a:buClr>
                <a:srgbClr val="3EA097"/>
              </a:buClr>
              <a:buSzPct val="100000"/>
              <a:buFont typeface="Wingdings" panose="05000000000000000000" pitchFamily="2" charset="2"/>
              <a:buChar char="n"/>
            </a:pPr>
            <a:r>
              <a:rPr lang="en-US" altLang="zh-CN" sz="32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Volume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047999" y="6480406"/>
            <a:ext cx="2727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0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80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589829" y="12801600"/>
            <a:ext cx="7188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smtClean="0"/>
              <a:t>注：该部分课程为早期录制，仅供参考</a:t>
            </a:r>
            <a:endParaRPr lang="zh-CN" altLang="en-US" sz="3200" b="1"/>
          </a:p>
        </p:txBody>
      </p:sp>
    </p:spTree>
    <p:extLst>
      <p:ext uri="{BB962C8B-B14F-4D97-AF65-F5344CB8AC3E}">
        <p14:creationId xmlns:p14="http://schemas.microsoft.com/office/powerpoint/2010/main" val="296901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8" y="2301438"/>
            <a:ext cx="5126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发布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0214" y="5316918"/>
            <a:ext cx="2206430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latin typeface="+mn-ea"/>
              </a:rPr>
              <a:t>服务类型：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ClusterIP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分配一个内部集群</a:t>
            </a:r>
            <a:r>
              <a:rPr lang="en-US" altLang="zh-CN" sz="2400" smtClean="0">
                <a:latin typeface="+mn-ea"/>
              </a:rPr>
              <a:t>IP</a:t>
            </a:r>
            <a:r>
              <a:rPr lang="zh-CN" altLang="en-US" sz="2400" smtClean="0">
                <a:latin typeface="+mn-ea"/>
              </a:rPr>
              <a:t>地址，只能在集群内部访问（同</a:t>
            </a:r>
            <a:r>
              <a:rPr lang="en-US" altLang="zh-CN" sz="2400" smtClean="0">
                <a:latin typeface="+mn-ea"/>
              </a:rPr>
              <a:t>Namespace</a:t>
            </a:r>
            <a:r>
              <a:rPr lang="zh-CN" altLang="en-US" sz="2400" smtClean="0">
                <a:latin typeface="+mn-ea"/>
              </a:rPr>
              <a:t>内的</a:t>
            </a:r>
            <a:r>
              <a:rPr lang="en-US" altLang="zh-CN" sz="2400" smtClean="0">
                <a:latin typeface="+mn-ea"/>
              </a:rPr>
              <a:t>Pod</a:t>
            </a:r>
            <a:r>
              <a:rPr lang="zh-CN" altLang="en-US" sz="2400" smtClean="0">
                <a:latin typeface="+mn-ea"/>
              </a:rPr>
              <a:t>），默认</a:t>
            </a:r>
            <a:r>
              <a:rPr lang="en-US" altLang="zh-CN" sz="2400" smtClean="0">
                <a:latin typeface="+mn-ea"/>
              </a:rPr>
              <a:t>ServiceType</a:t>
            </a:r>
            <a:r>
              <a:rPr lang="zh-CN" altLang="en-US" sz="2400" smtClean="0">
                <a:latin typeface="+mn-ea"/>
              </a:rPr>
              <a:t>。</a:t>
            </a:r>
            <a:endParaRPr lang="en-US" altLang="zh-CN" sz="240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NodePort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分配一个内部集群</a:t>
            </a:r>
            <a:r>
              <a:rPr lang="en-US" altLang="zh-CN" sz="2400" smtClean="0">
                <a:latin typeface="+mn-ea"/>
              </a:rPr>
              <a:t>IP</a:t>
            </a:r>
            <a:r>
              <a:rPr lang="zh-CN" altLang="en-US" sz="2400" smtClean="0">
                <a:latin typeface="+mn-ea"/>
              </a:rPr>
              <a:t>地址，并在每个节点上启用一个端口来暴露服务，可以在集群外部访问。</a:t>
            </a:r>
            <a:endParaRPr lang="en-US" altLang="zh-CN" sz="2400" smtClean="0">
              <a:latin typeface="+mn-ea"/>
            </a:endParaRP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访问地址：</a:t>
            </a:r>
            <a:r>
              <a:rPr lang="en-US" altLang="zh-CN" sz="2400">
                <a:latin typeface="+mn-ea"/>
              </a:rPr>
              <a:t>&lt;NodeIP&gt;:&lt;NodePort&gt;</a:t>
            </a:r>
            <a:endParaRPr lang="en-US" altLang="zh-CN" sz="2400" smtClean="0">
              <a:latin typeface="+mn-ea"/>
            </a:endParaRPr>
          </a:p>
          <a:p>
            <a:pPr marL="285750" indent="-28575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LoadBalancer</a:t>
            </a: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分配一个内部集群</a:t>
            </a:r>
            <a:r>
              <a:rPr lang="en-US" altLang="zh-CN" sz="2400" smtClean="0">
                <a:latin typeface="+mn-ea"/>
              </a:rPr>
              <a:t>IP</a:t>
            </a:r>
            <a:r>
              <a:rPr lang="zh-CN" altLang="en-US" sz="2400" smtClean="0">
                <a:latin typeface="+mn-ea"/>
              </a:rPr>
              <a:t>地址，并在每个节点上启用一个端口来暴露服务。</a:t>
            </a:r>
            <a:endParaRPr lang="en-US" altLang="zh-CN" sz="2400" smtClean="0">
              <a:latin typeface="+mn-ea"/>
            </a:endParaRPr>
          </a:p>
          <a:p>
            <a:pPr>
              <a:lnSpc>
                <a:spcPct val="150000"/>
              </a:lnSpc>
              <a:buClr>
                <a:srgbClr val="3EA097"/>
              </a:buClr>
            </a:pPr>
            <a:r>
              <a:rPr lang="en-US" altLang="zh-CN" sz="2400">
                <a:latin typeface="+mn-ea"/>
              </a:rPr>
              <a:t> </a:t>
            </a:r>
            <a:r>
              <a:rPr lang="en-US" altLang="zh-CN" sz="2400" smtClean="0">
                <a:latin typeface="+mn-ea"/>
              </a:rPr>
              <a:t>  </a:t>
            </a:r>
            <a:r>
              <a:rPr lang="zh-CN" altLang="en-US" sz="2400" smtClean="0">
                <a:latin typeface="+mn-ea"/>
              </a:rPr>
              <a:t>除此之外，</a:t>
            </a:r>
            <a:r>
              <a:rPr lang="en-US" altLang="zh-CN" sz="2400" smtClean="0">
                <a:latin typeface="+mn-ea"/>
              </a:rPr>
              <a:t>Kubernetes</a:t>
            </a:r>
            <a:r>
              <a:rPr lang="zh-CN" altLang="en-US" sz="2400" smtClean="0">
                <a:latin typeface="+mn-ea"/>
              </a:rPr>
              <a:t>会请求底层云平台上的负载均衡器，将每个</a:t>
            </a:r>
            <a:r>
              <a:rPr lang="en-US" altLang="zh-CN" sz="2400" smtClean="0">
                <a:latin typeface="+mn-ea"/>
              </a:rPr>
              <a:t>Node</a:t>
            </a:r>
            <a:r>
              <a:rPr lang="zh-CN" altLang="en-US" sz="2400" smtClean="0">
                <a:latin typeface="+mn-ea"/>
              </a:rPr>
              <a:t>（</a:t>
            </a:r>
            <a:r>
              <a:rPr lang="en-US" altLang="zh-CN" sz="2400">
                <a:latin typeface="+mn-ea"/>
              </a:rPr>
              <a:t>[NodeIP]:[NodePort]</a:t>
            </a:r>
            <a:r>
              <a:rPr lang="zh-CN" altLang="en-US" sz="2400" smtClean="0">
                <a:latin typeface="+mn-ea"/>
              </a:rPr>
              <a:t>）作为后端添加进去。</a:t>
            </a:r>
            <a:endParaRPr lang="en-US" altLang="zh-CN" sz="240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4592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9" y="2301438"/>
            <a:ext cx="5126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发布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</a:t>
            </a:r>
          </a:p>
        </p:txBody>
      </p:sp>
      <p:sp>
        <p:nvSpPr>
          <p:cNvPr id="5" name="矩形 4"/>
          <p:cNvSpPr/>
          <p:nvPr/>
        </p:nvSpPr>
        <p:spPr>
          <a:xfrm>
            <a:off x="2725478" y="4566306"/>
            <a:ext cx="8122938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latin typeface="+mn-ea"/>
              </a:rPr>
              <a:t>NodePort</a:t>
            </a:r>
            <a:r>
              <a:rPr lang="zh-CN" altLang="en-US" sz="2400" b="1" smtClean="0">
                <a:latin typeface="+mn-ea"/>
              </a:rPr>
              <a:t>示例：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smtClean="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apiVersion</a:t>
            </a:r>
            <a:r>
              <a:rPr lang="zh-CN" altLang="en-US" sz="2400">
                <a:latin typeface="+mn-ea"/>
              </a:rPr>
              <a:t>: extensions/v1beta1</a:t>
            </a:r>
          </a:p>
          <a:p>
            <a:r>
              <a:rPr lang="zh-CN" altLang="en-US" sz="2400">
                <a:latin typeface="+mn-ea"/>
              </a:rPr>
              <a:t>kind: Deployment</a:t>
            </a:r>
          </a:p>
          <a:p>
            <a:r>
              <a:rPr lang="zh-CN" altLang="en-US" sz="2400">
                <a:latin typeface="+mn-ea"/>
              </a:rPr>
              <a:t>metadata:</a:t>
            </a:r>
          </a:p>
          <a:p>
            <a:r>
              <a:rPr lang="zh-CN" altLang="en-US" sz="2400">
                <a:latin typeface="+mn-ea"/>
              </a:rPr>
              <a:t>  name: nginx-deployment</a:t>
            </a:r>
          </a:p>
          <a:p>
            <a:r>
              <a:rPr lang="zh-CN" altLang="en-US" sz="2400">
                <a:latin typeface="+mn-ea"/>
              </a:rPr>
              <a:t>spec:</a:t>
            </a:r>
          </a:p>
          <a:p>
            <a:r>
              <a:rPr lang="zh-CN" altLang="en-US" sz="2400">
                <a:latin typeface="+mn-ea"/>
              </a:rPr>
              <a:t>  replicas: 3</a:t>
            </a:r>
          </a:p>
          <a:p>
            <a:r>
              <a:rPr lang="zh-CN" altLang="en-US" sz="2400">
                <a:latin typeface="+mn-ea"/>
              </a:rPr>
              <a:t>  template:</a:t>
            </a:r>
          </a:p>
          <a:p>
            <a:r>
              <a:rPr lang="zh-CN" altLang="en-US" sz="2400">
                <a:latin typeface="+mn-ea"/>
              </a:rPr>
              <a:t>    metadata:</a:t>
            </a:r>
          </a:p>
          <a:p>
            <a:r>
              <a:rPr lang="zh-CN" altLang="en-US" sz="2400">
                <a:latin typeface="+mn-ea"/>
              </a:rPr>
              <a:t>      labels:</a:t>
            </a:r>
          </a:p>
          <a:p>
            <a:r>
              <a:rPr lang="zh-CN" altLang="en-US" sz="2400">
                <a:latin typeface="+mn-ea"/>
              </a:rPr>
              <a:t>        app: nginx </a:t>
            </a:r>
          </a:p>
          <a:p>
            <a:r>
              <a:rPr lang="zh-CN" altLang="en-US" sz="2400">
                <a:latin typeface="+mn-ea"/>
              </a:rPr>
              <a:t>        role: web</a:t>
            </a:r>
          </a:p>
          <a:p>
            <a:r>
              <a:rPr lang="zh-CN" altLang="en-US" sz="2400">
                <a:latin typeface="+mn-ea"/>
              </a:rPr>
              <a:t>    spec:</a:t>
            </a:r>
          </a:p>
          <a:p>
            <a:r>
              <a:rPr lang="zh-CN" altLang="en-US" sz="2400">
                <a:latin typeface="+mn-ea"/>
              </a:rPr>
              <a:t>      containers:</a:t>
            </a:r>
          </a:p>
          <a:p>
            <a:r>
              <a:rPr lang="zh-CN" altLang="en-US" sz="2400">
                <a:latin typeface="+mn-ea"/>
              </a:rPr>
              <a:t>      - name: nginx</a:t>
            </a:r>
          </a:p>
          <a:p>
            <a:r>
              <a:rPr lang="zh-CN" altLang="en-US" sz="2400">
                <a:latin typeface="+mn-ea"/>
              </a:rPr>
              <a:t>        image: nginx:1.10</a:t>
            </a:r>
          </a:p>
          <a:p>
            <a:r>
              <a:rPr lang="zh-CN" altLang="en-US" sz="2400">
                <a:latin typeface="+mn-ea"/>
              </a:rPr>
              <a:t>        ports:</a:t>
            </a:r>
          </a:p>
          <a:p>
            <a:r>
              <a:rPr lang="zh-CN" altLang="en-US" sz="2400">
                <a:latin typeface="+mn-ea"/>
              </a:rPr>
              <a:t>        - containerPort: 80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502345" y="5224031"/>
            <a:ext cx="78056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latin typeface="+mn-ea"/>
              </a:rPr>
              <a:t>apiVersion: v1</a:t>
            </a:r>
          </a:p>
          <a:p>
            <a:r>
              <a:rPr lang="en-US" altLang="zh-CN" sz="2400" smtClean="0">
                <a:latin typeface="+mn-ea"/>
              </a:rPr>
              <a:t>kind: Service</a:t>
            </a:r>
          </a:p>
          <a:p>
            <a:r>
              <a:rPr lang="en-US" altLang="zh-CN" sz="2400" smtClean="0">
                <a:latin typeface="+mn-ea"/>
              </a:rPr>
              <a:t>metadata:</a:t>
            </a:r>
          </a:p>
          <a:p>
            <a:r>
              <a:rPr lang="en-US" altLang="zh-CN" sz="2400" smtClean="0">
                <a:latin typeface="+mn-ea"/>
              </a:rPr>
              <a:t>  name: nginx-service</a:t>
            </a:r>
          </a:p>
          <a:p>
            <a:r>
              <a:rPr lang="en-US" altLang="zh-CN" sz="2400" smtClean="0">
                <a:latin typeface="+mn-ea"/>
              </a:rPr>
              <a:t>  labels:</a:t>
            </a:r>
          </a:p>
          <a:p>
            <a:r>
              <a:rPr lang="en-US" altLang="zh-CN" sz="2400" smtClean="0">
                <a:latin typeface="+mn-ea"/>
              </a:rPr>
              <a:t>    app: nginx</a:t>
            </a:r>
          </a:p>
          <a:p>
            <a:r>
              <a:rPr lang="en-US" altLang="zh-CN" sz="2400" smtClean="0">
                <a:latin typeface="+mn-ea"/>
              </a:rPr>
              <a:t>spec:</a:t>
            </a:r>
          </a:p>
          <a:p>
            <a:r>
              <a:rPr lang="en-US" altLang="zh-CN" sz="2400" smtClean="0">
                <a:latin typeface="+mn-ea"/>
              </a:rPr>
              <a:t>  selector:</a:t>
            </a:r>
          </a:p>
          <a:p>
            <a:r>
              <a:rPr lang="en-US" altLang="zh-CN" sz="2400" smtClean="0">
                <a:latin typeface="+mn-ea"/>
              </a:rPr>
              <a:t>    app: nginx</a:t>
            </a:r>
          </a:p>
          <a:p>
            <a:r>
              <a:rPr lang="en-US" altLang="zh-CN" sz="2400" smtClean="0">
                <a:latin typeface="+mn-ea"/>
              </a:rPr>
              <a:t>    role: web</a:t>
            </a:r>
          </a:p>
          <a:p>
            <a:r>
              <a:rPr lang="en-US" altLang="zh-CN" sz="2400" smtClean="0">
                <a:latin typeface="+mn-ea"/>
              </a:rPr>
              <a:t>  ports:</a:t>
            </a:r>
          </a:p>
          <a:p>
            <a:r>
              <a:rPr lang="en-US" altLang="zh-CN" sz="2400" smtClean="0">
                <a:latin typeface="+mn-ea"/>
              </a:rPr>
              <a:t>  - name: http</a:t>
            </a:r>
          </a:p>
          <a:p>
            <a:r>
              <a:rPr lang="en-US" altLang="zh-CN" sz="2400" smtClean="0">
                <a:latin typeface="+mn-ea"/>
              </a:rPr>
              <a:t>    port: 8080</a:t>
            </a:r>
          </a:p>
          <a:p>
            <a:r>
              <a:rPr lang="en-US" altLang="zh-CN" sz="2400" smtClean="0">
                <a:latin typeface="+mn-ea"/>
              </a:rPr>
              <a:t>    protocol: TCP</a:t>
            </a:r>
          </a:p>
          <a:p>
            <a:r>
              <a:rPr lang="en-US" altLang="zh-CN" sz="2400" smtClean="0">
                <a:latin typeface="+mn-ea"/>
              </a:rPr>
              <a:t>    targetPort: 80</a:t>
            </a:r>
          </a:p>
          <a:p>
            <a:r>
              <a:rPr lang="en-US" altLang="zh-CN" sz="2400" smtClean="0">
                <a:latin typeface="+mn-ea"/>
              </a:rPr>
              <a:t>  type: NodePort</a:t>
            </a:r>
            <a:endParaRPr lang="en-US" altLang="zh-CN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372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938889" y="2301438"/>
            <a:ext cx="51269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Service 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发布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14" y="5339509"/>
            <a:ext cx="11012061" cy="502655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45206" y="5339509"/>
            <a:ext cx="11095592" cy="569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63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383866" y="2301438"/>
            <a:ext cx="22369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Ingress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10587" y="4931332"/>
            <a:ext cx="71771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Ingress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介绍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部署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Default Backend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部署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Ingress Controller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部署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Ingress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部署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Ingress TLS</a:t>
            </a:r>
          </a:p>
        </p:txBody>
      </p:sp>
    </p:spTree>
    <p:extLst>
      <p:ext uri="{BB962C8B-B14F-4D97-AF65-F5344CB8AC3E}">
        <p14:creationId xmlns:p14="http://schemas.microsoft.com/office/powerpoint/2010/main" val="424048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99009" y="2301438"/>
            <a:ext cx="4006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Ingress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介绍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/>
          <p:cNvPicPr/>
          <p:nvPr/>
        </p:nvPicPr>
        <p:blipFill>
          <a:blip r:embed="rId3"/>
          <a:stretch>
            <a:fillRect/>
          </a:stretch>
        </p:blipFill>
        <p:spPr>
          <a:xfrm>
            <a:off x="13790874" y="6615634"/>
            <a:ext cx="5876748" cy="2934281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477604" y="9319082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mtClean="0">
                <a:latin typeface="+mn-ea"/>
              </a:rPr>
              <a:t>service</a:t>
            </a:r>
            <a:r>
              <a:rPr lang="zh-CN" altLang="en-US" sz="2400" smtClean="0">
                <a:latin typeface="+mn-ea"/>
              </a:rPr>
              <a:t>发布服务</a:t>
            </a:r>
            <a:endParaRPr lang="zh-CN" altLang="en-US" sz="2400">
              <a:latin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039" y="6729628"/>
            <a:ext cx="3130159" cy="247383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243" y="6540305"/>
            <a:ext cx="3079674" cy="2852483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6608585" y="9549915"/>
            <a:ext cx="2492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smtClean="0">
                <a:latin typeface="+mn-ea"/>
              </a:rPr>
              <a:t>Ingress</a:t>
            </a:r>
            <a:r>
              <a:rPr lang="zh-CN" altLang="en-US" sz="2400" smtClean="0">
                <a:latin typeface="+mn-ea"/>
              </a:rPr>
              <a:t>发布服务</a:t>
            </a:r>
            <a:endParaRPr lang="en-US" altLang="zh-CN" sz="240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5779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99009" y="2301438"/>
            <a:ext cx="4006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Ingress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介绍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214" y="4126497"/>
            <a:ext cx="12284912" cy="8810644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5216524" y="7484039"/>
            <a:ext cx="56405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Nginx</a:t>
            </a:r>
          </a:p>
          <a:p>
            <a:pPr marL="342900" indent="-34290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Ingress Controller</a:t>
            </a:r>
          </a:p>
          <a:p>
            <a:pPr marL="342900" indent="-342900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b="1" smtClean="0">
                <a:latin typeface="+mn-ea"/>
              </a:rPr>
              <a:t>Ingress</a:t>
            </a:r>
          </a:p>
        </p:txBody>
      </p:sp>
    </p:spTree>
    <p:extLst>
      <p:ext uri="{BB962C8B-B14F-4D97-AF65-F5344CB8AC3E}">
        <p14:creationId xmlns:p14="http://schemas.microsoft.com/office/powerpoint/2010/main" val="463435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99009" y="2301438"/>
            <a:ext cx="4006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Ingress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447406" y="4463502"/>
            <a:ext cx="1877697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smtClean="0">
                <a:latin typeface="+mn-ea"/>
              </a:rPr>
              <a:t>curl </a:t>
            </a:r>
            <a:r>
              <a:rPr lang="en-US" altLang="zh-CN" sz="2400">
                <a:latin typeface="+mn-ea"/>
              </a:rPr>
              <a:t>https://raw.githubusercontent.com/kubernetes/ingress-nginx/master/deploy/namespace.yaml \</a:t>
            </a:r>
          </a:p>
          <a:p>
            <a:r>
              <a:rPr lang="en-US" altLang="zh-CN" sz="2400">
                <a:latin typeface="+mn-ea"/>
              </a:rPr>
              <a:t>    | kubectl apply -f -</a:t>
            </a:r>
          </a:p>
          <a:p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curl https://raw.githubusercontent.com/kubernetes/ingress-nginx/master/deploy/default-backend.yaml \</a:t>
            </a:r>
          </a:p>
          <a:p>
            <a:r>
              <a:rPr lang="en-US" altLang="zh-CN" sz="2400">
                <a:latin typeface="+mn-ea"/>
              </a:rPr>
              <a:t>    | kubectl apply -f -</a:t>
            </a:r>
          </a:p>
          <a:p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curl https://raw.githubusercontent.com/kubernetes/ingress-nginx/master/deploy/tcp-services-configmap.yaml \</a:t>
            </a:r>
          </a:p>
          <a:p>
            <a:r>
              <a:rPr lang="en-US" altLang="zh-CN" sz="2400">
                <a:latin typeface="+mn-ea"/>
              </a:rPr>
              <a:t>    | kubectl apply -f -</a:t>
            </a:r>
          </a:p>
          <a:p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curl https://raw.githubusercontent.com/kubernetes/ingress-nginx/master/deploy/udp-services-configmap.yaml \</a:t>
            </a:r>
          </a:p>
          <a:p>
            <a:r>
              <a:rPr lang="en-US" altLang="zh-CN" sz="2400">
                <a:latin typeface="+mn-ea"/>
              </a:rPr>
              <a:t>    | kubectl apply -f -</a:t>
            </a:r>
          </a:p>
          <a:p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curl https://raw.githubusercontent.com/kubernetes/ingress-nginx/master/deploy/rbac.yaml \</a:t>
            </a:r>
          </a:p>
          <a:p>
            <a:r>
              <a:rPr lang="en-US" altLang="zh-CN" sz="2400">
                <a:latin typeface="+mn-ea"/>
              </a:rPr>
              <a:t>    | kubectl apply -f -</a:t>
            </a:r>
          </a:p>
          <a:p>
            <a:endParaRPr lang="en-US" altLang="zh-CN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curl https://raw.githubusercontent.com/kubernetes/ingress-nginx/master/deploy/with-rbac.yaml \</a:t>
            </a:r>
          </a:p>
          <a:p>
            <a:r>
              <a:rPr lang="en-US" altLang="zh-CN" sz="2400">
                <a:latin typeface="+mn-ea"/>
              </a:rPr>
              <a:t>    | kubectl apply -f </a:t>
            </a:r>
            <a:r>
              <a:rPr lang="en-US" altLang="zh-CN" sz="2400" smtClean="0">
                <a:latin typeface="+mn-ea"/>
              </a:rPr>
              <a:t>–</a:t>
            </a:r>
          </a:p>
          <a:p>
            <a:endParaRPr lang="en-US" altLang="zh-CN" sz="240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注意：需修改国内镜像下载地址</a:t>
            </a:r>
            <a:endParaRPr lang="en-US" altLang="zh-CN" sz="2400" smtClean="0">
              <a:latin typeface="+mn-ea"/>
            </a:endParaRPr>
          </a:p>
          <a:p>
            <a:endParaRPr lang="en-US" altLang="zh-CN" sz="2400" smtClean="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官方</a:t>
            </a:r>
            <a:r>
              <a:rPr lang="zh-CN" altLang="en-US" sz="2400">
                <a:latin typeface="+mn-ea"/>
              </a:rPr>
              <a:t>文档：</a:t>
            </a:r>
            <a:r>
              <a:rPr lang="zh-CN" altLang="en-US" sz="2400">
                <a:latin typeface="+mn-ea"/>
                <a:hlinkClick r:id="rId3"/>
              </a:rPr>
              <a:t>https://github.com/kubernetes/ingress-nginx/tree/master/</a:t>
            </a:r>
            <a:r>
              <a:rPr lang="zh-CN" altLang="en-US" sz="2400" smtClean="0">
                <a:latin typeface="+mn-ea"/>
                <a:hlinkClick r:id="rId3"/>
              </a:rPr>
              <a:t>deploy</a:t>
            </a:r>
            <a:endParaRPr lang="en-US" altLang="zh-CN" sz="24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1637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99009" y="2301438"/>
            <a:ext cx="40066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Ingress 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99009" y="3651706"/>
            <a:ext cx="13676151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latin typeface="+mn-ea"/>
              </a:rPr>
              <a:t>Ingress TLS</a:t>
            </a:r>
            <a:r>
              <a:rPr lang="zh-CN" altLang="en-US" sz="2400" b="1" smtClean="0">
                <a:latin typeface="+mn-ea"/>
              </a:rPr>
              <a:t>测试：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kubectl </a:t>
            </a:r>
            <a:r>
              <a:rPr lang="en-US" altLang="zh-CN" sz="2400">
                <a:latin typeface="+mn-ea"/>
              </a:rPr>
              <a:t>create secret tls ingress-secret --key </a:t>
            </a:r>
            <a:r>
              <a:rPr lang="en-US" altLang="zh-CN" sz="2400" smtClean="0">
                <a:latin typeface="+mn-ea"/>
              </a:rPr>
              <a:t>aliangedu-key.pem </a:t>
            </a:r>
            <a:r>
              <a:rPr lang="en-US" altLang="zh-CN" sz="2400">
                <a:latin typeface="+mn-ea"/>
              </a:rPr>
              <a:t>--cert </a:t>
            </a:r>
            <a:r>
              <a:rPr lang="en-US" altLang="zh-CN" sz="2400" smtClean="0">
                <a:latin typeface="+mn-ea"/>
              </a:rPr>
              <a:t>aliangedu.pem </a:t>
            </a:r>
            <a:endParaRPr lang="zh-CN" altLang="en-US" sz="2400">
              <a:latin typeface="+mn-ea"/>
            </a:endParaRPr>
          </a:p>
          <a:p>
            <a:endParaRPr lang="en-US" altLang="zh-CN" sz="2400" smtClean="0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extensions/v1beta1</a:t>
            </a:r>
          </a:p>
          <a:p>
            <a:r>
              <a:rPr lang="en-US" altLang="zh-CN" sz="2400">
                <a:latin typeface="+mn-ea"/>
              </a:rPr>
              <a:t>kind: Ingress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https-test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tls:</a:t>
            </a:r>
          </a:p>
          <a:p>
            <a:r>
              <a:rPr lang="en-US" altLang="zh-CN" sz="2400">
                <a:latin typeface="+mn-ea"/>
              </a:rPr>
              <a:t>  - hosts:</a:t>
            </a:r>
          </a:p>
          <a:p>
            <a:r>
              <a:rPr lang="en-US" altLang="zh-CN" sz="2400">
                <a:latin typeface="+mn-ea"/>
              </a:rPr>
              <a:t>    - www.aliangedu.com</a:t>
            </a:r>
          </a:p>
          <a:p>
            <a:r>
              <a:rPr lang="en-US" altLang="zh-CN" sz="2400">
                <a:latin typeface="+mn-ea"/>
              </a:rPr>
              <a:t>    secretName: ingress-secret</a:t>
            </a:r>
          </a:p>
          <a:p>
            <a:r>
              <a:rPr lang="en-US" altLang="zh-CN" sz="2400">
                <a:latin typeface="+mn-ea"/>
              </a:rPr>
              <a:t>  rules:</a:t>
            </a:r>
          </a:p>
          <a:p>
            <a:r>
              <a:rPr lang="en-US" altLang="zh-CN" sz="2400">
                <a:latin typeface="+mn-ea"/>
              </a:rPr>
              <a:t>  - host: www.aliangedu.com</a:t>
            </a:r>
          </a:p>
          <a:p>
            <a:r>
              <a:rPr lang="en-US" altLang="zh-CN" sz="2400">
                <a:latin typeface="+mn-ea"/>
              </a:rPr>
              <a:t>    http:</a:t>
            </a:r>
          </a:p>
          <a:p>
            <a:r>
              <a:rPr lang="en-US" altLang="zh-CN" sz="2400">
                <a:latin typeface="+mn-ea"/>
              </a:rPr>
              <a:t>      paths:</a:t>
            </a:r>
          </a:p>
          <a:p>
            <a:r>
              <a:rPr lang="en-US" altLang="zh-CN" sz="2400">
                <a:latin typeface="+mn-ea"/>
              </a:rPr>
              <a:t>      - backend:</a:t>
            </a:r>
          </a:p>
          <a:p>
            <a:r>
              <a:rPr lang="en-US" altLang="zh-CN" sz="2400">
                <a:latin typeface="+mn-ea"/>
              </a:rPr>
              <a:t>          serviceName: nginx</a:t>
            </a:r>
          </a:p>
          <a:p>
            <a:r>
              <a:rPr lang="en-US" altLang="zh-CN" sz="2400">
                <a:latin typeface="+mn-ea"/>
              </a:rPr>
              <a:t>          servicePort: 88</a:t>
            </a:r>
            <a:endParaRPr lang="zh-CN" altLang="en-US" sz="2400">
              <a:latin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20214" y="3651706"/>
            <a:ext cx="10027997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latin typeface="+mn-ea"/>
              </a:rPr>
              <a:t>Ingress</a:t>
            </a:r>
            <a:r>
              <a:rPr lang="zh-CN" altLang="en-US" sz="2400" b="1" smtClean="0">
                <a:latin typeface="+mn-ea"/>
              </a:rPr>
              <a:t>测试：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smtClean="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kubectl </a:t>
            </a:r>
            <a:r>
              <a:rPr lang="zh-CN" altLang="en-US" sz="2400">
                <a:latin typeface="+mn-ea"/>
              </a:rPr>
              <a:t>run --image=nginx nginx --replicas=2</a:t>
            </a:r>
          </a:p>
          <a:p>
            <a:r>
              <a:rPr lang="zh-CN" altLang="en-US" sz="2400">
                <a:latin typeface="+mn-ea"/>
              </a:rPr>
              <a:t>kubectl expose deployment nginx --port=80</a:t>
            </a:r>
          </a:p>
          <a:p>
            <a:endParaRPr lang="zh-CN" altLang="en-US" sz="2400">
              <a:latin typeface="+mn-ea"/>
            </a:endParaRPr>
          </a:p>
          <a:p>
            <a:r>
              <a:rPr lang="zh-CN" altLang="en-US" sz="2400">
                <a:latin typeface="+mn-ea"/>
              </a:rPr>
              <a:t>kubectl run --image=httpd httpd --replicas=2</a:t>
            </a:r>
          </a:p>
          <a:p>
            <a:r>
              <a:rPr lang="zh-CN" altLang="en-US" sz="2400">
                <a:latin typeface="+mn-ea"/>
              </a:rPr>
              <a:t>kubectl expose deployment httpd --port=</a:t>
            </a:r>
            <a:r>
              <a:rPr lang="zh-CN" altLang="en-US" sz="2400" smtClean="0">
                <a:latin typeface="+mn-ea"/>
              </a:rPr>
              <a:t>80</a:t>
            </a:r>
            <a:endParaRPr lang="en-US" altLang="zh-CN" sz="2400" smtClean="0">
              <a:latin typeface="+mn-ea"/>
            </a:endParaRPr>
          </a:p>
          <a:p>
            <a:endParaRPr lang="en-US" altLang="zh-CN" sz="2400">
              <a:latin typeface="+mn-ea"/>
            </a:endParaRPr>
          </a:p>
          <a:p>
            <a:r>
              <a:rPr lang="zh-CN" altLang="en-US" sz="2400" smtClean="0">
                <a:latin typeface="+mn-ea"/>
              </a:rPr>
              <a:t>apiVersion: extensions/v1beta1</a:t>
            </a:r>
          </a:p>
          <a:p>
            <a:r>
              <a:rPr lang="zh-CN" altLang="en-US" sz="2400" smtClean="0">
                <a:latin typeface="+mn-ea"/>
              </a:rPr>
              <a:t>kind: Ingress</a:t>
            </a:r>
          </a:p>
          <a:p>
            <a:r>
              <a:rPr lang="zh-CN" altLang="en-US" sz="2400" smtClean="0">
                <a:latin typeface="+mn-ea"/>
              </a:rPr>
              <a:t>metadata:</a:t>
            </a:r>
          </a:p>
          <a:p>
            <a:r>
              <a:rPr lang="zh-CN" altLang="en-US" sz="2400" smtClean="0">
                <a:latin typeface="+mn-ea"/>
              </a:rPr>
              <a:t>  name: </a:t>
            </a:r>
            <a:r>
              <a:rPr lang="en-US" altLang="zh-CN" sz="2400" smtClean="0">
                <a:latin typeface="+mn-ea"/>
              </a:rPr>
              <a:t>http-</a:t>
            </a:r>
            <a:r>
              <a:rPr lang="zh-CN" altLang="en-US" sz="2400" smtClean="0">
                <a:latin typeface="+mn-ea"/>
              </a:rPr>
              <a:t>test</a:t>
            </a:r>
          </a:p>
          <a:p>
            <a:r>
              <a:rPr lang="zh-CN" altLang="en-US" sz="2400" smtClean="0">
                <a:latin typeface="+mn-ea"/>
              </a:rPr>
              <a:t>spec:</a:t>
            </a:r>
          </a:p>
          <a:p>
            <a:r>
              <a:rPr lang="zh-CN" altLang="en-US" sz="2400" smtClean="0">
                <a:latin typeface="+mn-ea"/>
              </a:rPr>
              <a:t>  rules:</a:t>
            </a:r>
          </a:p>
          <a:p>
            <a:r>
              <a:rPr lang="zh-CN" altLang="en-US" sz="2400" smtClean="0">
                <a:latin typeface="+mn-ea"/>
              </a:rPr>
              <a:t>  - host: foo.bar.com</a:t>
            </a:r>
          </a:p>
          <a:p>
            <a:r>
              <a:rPr lang="zh-CN" altLang="en-US" sz="2400" smtClean="0">
                <a:latin typeface="+mn-ea"/>
              </a:rPr>
              <a:t>    http:</a:t>
            </a:r>
          </a:p>
          <a:p>
            <a:r>
              <a:rPr lang="zh-CN" altLang="en-US" sz="2400" smtClean="0">
                <a:latin typeface="+mn-ea"/>
              </a:rPr>
              <a:t>      paths:</a:t>
            </a:r>
          </a:p>
          <a:p>
            <a:r>
              <a:rPr lang="zh-CN" altLang="en-US" sz="2400" smtClean="0">
                <a:latin typeface="+mn-ea"/>
              </a:rPr>
              <a:t>      - backend:</a:t>
            </a:r>
          </a:p>
          <a:p>
            <a:r>
              <a:rPr lang="zh-CN" altLang="en-US" sz="2400" smtClean="0">
                <a:latin typeface="+mn-ea"/>
              </a:rPr>
              <a:t>          serviceName: nginx</a:t>
            </a:r>
          </a:p>
          <a:p>
            <a:r>
              <a:rPr lang="zh-CN" altLang="en-US" sz="2400" smtClean="0">
                <a:latin typeface="+mn-ea"/>
              </a:rPr>
              <a:t>          servicePort: 80</a:t>
            </a:r>
          </a:p>
          <a:p>
            <a:r>
              <a:rPr lang="zh-CN" altLang="en-US" sz="2400" smtClean="0">
                <a:latin typeface="+mn-ea"/>
              </a:rPr>
              <a:t>  - host: bar.baz.com</a:t>
            </a:r>
          </a:p>
          <a:p>
            <a:r>
              <a:rPr lang="zh-CN" altLang="en-US" sz="2400" smtClean="0">
                <a:latin typeface="+mn-ea"/>
              </a:rPr>
              <a:t>    http:</a:t>
            </a:r>
          </a:p>
          <a:p>
            <a:r>
              <a:rPr lang="zh-CN" altLang="en-US" sz="2400" smtClean="0">
                <a:latin typeface="+mn-ea"/>
              </a:rPr>
              <a:t>      paths:</a:t>
            </a:r>
          </a:p>
          <a:p>
            <a:r>
              <a:rPr lang="zh-CN" altLang="en-US" sz="2400" smtClean="0">
                <a:latin typeface="+mn-ea"/>
              </a:rPr>
              <a:t>      - backend:</a:t>
            </a:r>
          </a:p>
          <a:p>
            <a:r>
              <a:rPr lang="zh-CN" altLang="en-US" sz="2400" smtClean="0">
                <a:latin typeface="+mn-ea"/>
              </a:rPr>
              <a:t>          serviceName: httpd</a:t>
            </a:r>
          </a:p>
          <a:p>
            <a:r>
              <a:rPr lang="zh-CN" altLang="en-US" sz="2400" smtClean="0">
                <a:latin typeface="+mn-ea"/>
              </a:rPr>
              <a:t>          servicePort: 80</a:t>
            </a:r>
          </a:p>
        </p:txBody>
      </p:sp>
    </p:spTree>
    <p:extLst>
      <p:ext uri="{BB962C8B-B14F-4D97-AF65-F5344CB8AC3E}">
        <p14:creationId xmlns:p14="http://schemas.microsoft.com/office/powerpoint/2010/main" val="5809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334848" y="2301438"/>
            <a:ext cx="233499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Volume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10587" y="4931332"/>
            <a:ext cx="71771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emptyDir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hostPath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nfs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glusterfs</a:t>
            </a:r>
          </a:p>
        </p:txBody>
      </p:sp>
      <p:sp>
        <p:nvSpPr>
          <p:cNvPr id="2" name="矩形 1"/>
          <p:cNvSpPr/>
          <p:nvPr/>
        </p:nvSpPr>
        <p:spPr>
          <a:xfrm>
            <a:off x="4010587" y="11974547"/>
            <a:ext cx="7108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/>
              <a:t>https://kubernetes.io/docs/concepts/storage/volumes/</a:t>
            </a:r>
          </a:p>
        </p:txBody>
      </p:sp>
    </p:spTree>
    <p:extLst>
      <p:ext uri="{BB962C8B-B14F-4D97-AF65-F5344CB8AC3E}">
        <p14:creationId xmlns:p14="http://schemas.microsoft.com/office/powerpoint/2010/main" val="1218442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679749" y="2301438"/>
            <a:ext cx="56452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Volume – emptyDir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98231" y="5118532"/>
            <a:ext cx="12192000" cy="61247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>
                <a:latin typeface="+mn-ea"/>
              </a:rPr>
              <a:t>apiVersion: v1</a:t>
            </a:r>
          </a:p>
          <a:p>
            <a:r>
              <a:rPr lang="en-US" altLang="zh-CN" sz="2800">
                <a:latin typeface="+mn-ea"/>
              </a:rPr>
              <a:t>kind: Pod</a:t>
            </a:r>
          </a:p>
          <a:p>
            <a:r>
              <a:rPr lang="en-US" altLang="zh-CN" sz="2800">
                <a:latin typeface="+mn-ea"/>
              </a:rPr>
              <a:t>metadata:</a:t>
            </a:r>
          </a:p>
          <a:p>
            <a:r>
              <a:rPr lang="en-US" altLang="zh-CN" sz="2800">
                <a:latin typeface="+mn-ea"/>
              </a:rPr>
              <a:t>  name: </a:t>
            </a:r>
            <a:r>
              <a:rPr lang="en-US" altLang="zh-CN" sz="2800" smtClean="0">
                <a:latin typeface="+mn-ea"/>
              </a:rPr>
              <a:t>redis-pod</a:t>
            </a:r>
            <a:endParaRPr lang="en-US" altLang="zh-CN" sz="2800">
              <a:latin typeface="+mn-ea"/>
            </a:endParaRPr>
          </a:p>
          <a:p>
            <a:r>
              <a:rPr lang="en-US" altLang="zh-CN" sz="2800">
                <a:latin typeface="+mn-ea"/>
              </a:rPr>
              <a:t>spec:</a:t>
            </a:r>
          </a:p>
          <a:p>
            <a:r>
              <a:rPr lang="en-US" altLang="zh-CN" sz="2800">
                <a:latin typeface="+mn-ea"/>
              </a:rPr>
              <a:t>  containers:</a:t>
            </a:r>
          </a:p>
          <a:p>
            <a:r>
              <a:rPr lang="en-US" altLang="zh-CN" sz="2800">
                <a:latin typeface="+mn-ea"/>
              </a:rPr>
              <a:t>  - image: </a:t>
            </a:r>
            <a:r>
              <a:rPr lang="en-US" altLang="zh-CN" sz="2800" smtClean="0">
                <a:latin typeface="+mn-ea"/>
              </a:rPr>
              <a:t>redis</a:t>
            </a:r>
            <a:endParaRPr lang="en-US" altLang="zh-CN" sz="2800">
              <a:latin typeface="+mn-ea"/>
            </a:endParaRPr>
          </a:p>
          <a:p>
            <a:r>
              <a:rPr lang="en-US" altLang="zh-CN" sz="2800">
                <a:latin typeface="+mn-ea"/>
              </a:rPr>
              <a:t>    name: </a:t>
            </a:r>
            <a:r>
              <a:rPr lang="en-US" altLang="zh-CN" sz="2800" smtClean="0">
                <a:latin typeface="+mn-ea"/>
              </a:rPr>
              <a:t>redis</a:t>
            </a:r>
            <a:endParaRPr lang="en-US" altLang="zh-CN" sz="2800">
              <a:latin typeface="+mn-ea"/>
            </a:endParaRPr>
          </a:p>
          <a:p>
            <a:r>
              <a:rPr lang="en-US" altLang="zh-CN" sz="2800">
                <a:latin typeface="+mn-ea"/>
              </a:rPr>
              <a:t>    volumeMounts:</a:t>
            </a:r>
          </a:p>
          <a:p>
            <a:r>
              <a:rPr lang="en-US" altLang="zh-CN" sz="2800">
                <a:latin typeface="+mn-ea"/>
              </a:rPr>
              <a:t>    - mountPath: /cache</a:t>
            </a:r>
          </a:p>
          <a:p>
            <a:r>
              <a:rPr lang="en-US" altLang="zh-CN" sz="2800">
                <a:latin typeface="+mn-ea"/>
              </a:rPr>
              <a:t>      name: cache-volume</a:t>
            </a:r>
          </a:p>
          <a:p>
            <a:r>
              <a:rPr lang="en-US" altLang="zh-CN" sz="2800">
                <a:latin typeface="+mn-ea"/>
              </a:rPr>
              <a:t>  volumes:</a:t>
            </a:r>
          </a:p>
          <a:p>
            <a:r>
              <a:rPr lang="en-US" altLang="zh-CN" sz="2800">
                <a:latin typeface="+mn-ea"/>
              </a:rPr>
              <a:t>  - name: cache-volume</a:t>
            </a:r>
          </a:p>
          <a:p>
            <a:r>
              <a:rPr lang="en-US" altLang="zh-CN" sz="2800">
                <a:latin typeface="+mn-ea"/>
              </a:rPr>
              <a:t>    emptyDir: {}</a:t>
            </a:r>
            <a:endParaRPr lang="zh-CN" altLang="en-US" sz="28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85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05083" y="2301438"/>
            <a:ext cx="4594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Kubectl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管理工具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0213" y="5249565"/>
            <a:ext cx="234896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# </a:t>
            </a:r>
            <a:r>
              <a:rPr lang="zh-CN" altLang="en-US" sz="2400" smtClean="0">
                <a:latin typeface="+mn-ea"/>
              </a:rPr>
              <a:t>设置集群项中名为</a:t>
            </a:r>
            <a:r>
              <a:rPr lang="en-US" altLang="zh-CN" sz="2400" smtClean="0">
                <a:latin typeface="+mn-ea"/>
              </a:rPr>
              <a:t>kubernetes</a:t>
            </a:r>
            <a:r>
              <a:rPr lang="zh-CN" altLang="en-US" sz="2400" smtClean="0">
                <a:latin typeface="+mn-ea"/>
              </a:rPr>
              <a:t>的</a:t>
            </a:r>
            <a:r>
              <a:rPr lang="en-US" altLang="zh-CN" sz="2400" smtClean="0">
                <a:latin typeface="+mn-ea"/>
              </a:rPr>
              <a:t>apiserver</a:t>
            </a:r>
            <a:r>
              <a:rPr lang="zh-CN" altLang="en-US" sz="2400" smtClean="0">
                <a:latin typeface="+mn-ea"/>
              </a:rPr>
              <a:t>地址与根</a:t>
            </a:r>
            <a:r>
              <a:rPr lang="zh-CN" altLang="en-US" sz="2400">
                <a:latin typeface="+mn-ea"/>
              </a:rPr>
              <a:t>证书</a:t>
            </a: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kubectl config set-cluster </a:t>
            </a:r>
            <a:r>
              <a:rPr lang="en-US" altLang="zh-CN" sz="2400" smtClean="0">
                <a:latin typeface="+mn-ea"/>
              </a:rPr>
              <a:t>kubernetes --</a:t>
            </a:r>
            <a:r>
              <a:rPr lang="en-US" altLang="zh-CN" sz="2400">
                <a:latin typeface="+mn-ea"/>
              </a:rPr>
              <a:t>server=https://192.168.1.195:6443 --</a:t>
            </a:r>
            <a:r>
              <a:rPr lang="en-US" altLang="zh-CN" sz="2400" smtClean="0">
                <a:latin typeface="+mn-ea"/>
              </a:rPr>
              <a:t>certificate-authority=ca.pem</a:t>
            </a: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# </a:t>
            </a:r>
            <a:r>
              <a:rPr lang="zh-CN" altLang="en-US" sz="2400">
                <a:latin typeface="+mn-ea"/>
              </a:rPr>
              <a:t>设置用户项中</a:t>
            </a:r>
            <a:r>
              <a:rPr lang="en-US" altLang="zh-CN" sz="2400">
                <a:latin typeface="+mn-ea"/>
              </a:rPr>
              <a:t>cluster-admin</a:t>
            </a:r>
            <a:r>
              <a:rPr lang="zh-CN" altLang="en-US" sz="2400">
                <a:latin typeface="+mn-ea"/>
              </a:rPr>
              <a:t>用户证书认证字段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latin typeface="+mn-ea"/>
              </a:rPr>
              <a:t>kubectl config set-credentials cluster-admin --certificate-authority=ca.pem --client-key=admin-key.pem --client-certificate=admin.pem </a:t>
            </a:r>
            <a:r>
              <a:rPr lang="en-US" altLang="zh-CN" sz="2400" smtClean="0">
                <a:latin typeface="+mn-ea"/>
              </a:rPr>
              <a:t> </a:t>
            </a:r>
            <a:endParaRPr lang="en-US" altLang="zh-CN" sz="24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+mn-ea"/>
              </a:rPr>
              <a:t># </a:t>
            </a:r>
            <a:r>
              <a:rPr lang="zh-CN" altLang="en-US" sz="2400" smtClean="0">
                <a:latin typeface="+mn-ea"/>
              </a:rPr>
              <a:t>设置环境项中名为</a:t>
            </a:r>
            <a:r>
              <a:rPr lang="en-US" altLang="zh-CN" sz="2400" smtClean="0">
                <a:latin typeface="+mn-ea"/>
              </a:rPr>
              <a:t>default</a:t>
            </a:r>
            <a:r>
              <a:rPr lang="zh-CN" altLang="en-US" sz="2400" smtClean="0">
                <a:latin typeface="+mn-ea"/>
              </a:rPr>
              <a:t>的默认集群和用户</a:t>
            </a:r>
            <a:endParaRPr lang="en-US" altLang="zh-CN" sz="240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+mn-ea"/>
              </a:rPr>
              <a:t>kubectl </a:t>
            </a:r>
            <a:r>
              <a:rPr lang="en-US" altLang="zh-CN" sz="2400">
                <a:latin typeface="+mn-ea"/>
              </a:rPr>
              <a:t>config set-context default </a:t>
            </a:r>
            <a:r>
              <a:rPr lang="en-US" altLang="zh-CN" sz="2400" smtClean="0">
                <a:latin typeface="+mn-ea"/>
              </a:rPr>
              <a:t>--cluster=kubernetes --</a:t>
            </a:r>
            <a:r>
              <a:rPr lang="en-US" altLang="zh-CN" sz="2400">
                <a:latin typeface="+mn-ea"/>
              </a:rPr>
              <a:t>user=cluster-admin</a:t>
            </a: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+mn-ea"/>
              </a:rPr>
              <a:t># </a:t>
            </a:r>
            <a:r>
              <a:rPr lang="zh-CN" altLang="en-US" sz="2400" smtClean="0">
                <a:latin typeface="+mn-ea"/>
              </a:rPr>
              <a:t>设置默认环境项为</a:t>
            </a:r>
            <a:r>
              <a:rPr lang="en-US" altLang="zh-CN" sz="2400" smtClean="0">
                <a:latin typeface="+mn-ea"/>
              </a:rPr>
              <a:t>default</a:t>
            </a: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+mn-ea"/>
              </a:rPr>
              <a:t>kubectl </a:t>
            </a:r>
            <a:r>
              <a:rPr lang="en-US" altLang="zh-CN" sz="2400">
                <a:latin typeface="+mn-ea"/>
              </a:rPr>
              <a:t>config use-context default</a:t>
            </a:r>
          </a:p>
        </p:txBody>
      </p:sp>
    </p:spTree>
    <p:extLst>
      <p:ext uri="{BB962C8B-B14F-4D97-AF65-F5344CB8AC3E}">
        <p14:creationId xmlns:p14="http://schemas.microsoft.com/office/powerpoint/2010/main" val="320621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751724" y="2301438"/>
            <a:ext cx="55012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Volume – hostPath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117092" y="5012008"/>
            <a:ext cx="12192000" cy="69865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800">
                <a:latin typeface="+mn-ea"/>
              </a:rPr>
              <a:t>apiVersion: v1</a:t>
            </a:r>
          </a:p>
          <a:p>
            <a:r>
              <a:rPr lang="zh-CN" altLang="en-US" sz="2800">
                <a:latin typeface="+mn-ea"/>
              </a:rPr>
              <a:t>kind: Pod</a:t>
            </a:r>
          </a:p>
          <a:p>
            <a:r>
              <a:rPr lang="zh-CN" altLang="en-US" sz="2800">
                <a:latin typeface="+mn-ea"/>
              </a:rPr>
              <a:t>metadata:</a:t>
            </a:r>
          </a:p>
          <a:p>
            <a:r>
              <a:rPr lang="zh-CN" altLang="en-US" sz="2800">
                <a:latin typeface="+mn-ea"/>
              </a:rPr>
              <a:t>  name: test-pd</a:t>
            </a:r>
          </a:p>
          <a:p>
            <a:r>
              <a:rPr lang="zh-CN" altLang="en-US" sz="2800">
                <a:latin typeface="+mn-ea"/>
              </a:rPr>
              <a:t>spec:</a:t>
            </a:r>
          </a:p>
          <a:p>
            <a:r>
              <a:rPr lang="zh-CN" altLang="en-US" sz="2800">
                <a:latin typeface="+mn-ea"/>
              </a:rPr>
              <a:t>  containers:</a:t>
            </a:r>
          </a:p>
          <a:p>
            <a:r>
              <a:rPr lang="zh-CN" altLang="en-US" sz="2800">
                <a:latin typeface="+mn-ea"/>
              </a:rPr>
              <a:t>  - image: nginx</a:t>
            </a:r>
          </a:p>
          <a:p>
            <a:r>
              <a:rPr lang="zh-CN" altLang="en-US" sz="2800">
                <a:latin typeface="+mn-ea"/>
              </a:rPr>
              <a:t>    name: test-container</a:t>
            </a:r>
          </a:p>
          <a:p>
            <a:r>
              <a:rPr lang="zh-CN" altLang="en-US" sz="2800">
                <a:latin typeface="+mn-ea"/>
              </a:rPr>
              <a:t>    volumeMounts:</a:t>
            </a:r>
          </a:p>
          <a:p>
            <a:r>
              <a:rPr lang="zh-CN" altLang="en-US" sz="2800">
                <a:latin typeface="+mn-ea"/>
              </a:rPr>
              <a:t>    - mountPath: </a:t>
            </a:r>
            <a:r>
              <a:rPr lang="zh-CN" altLang="en-US" sz="2800" smtClean="0">
                <a:latin typeface="+mn-ea"/>
              </a:rPr>
              <a:t>/</a:t>
            </a:r>
            <a:r>
              <a:rPr lang="en-US" altLang="zh-CN" sz="2800" smtClean="0">
                <a:latin typeface="+mn-ea"/>
              </a:rPr>
              <a:t>tmp-test</a:t>
            </a:r>
            <a:endParaRPr lang="zh-CN" altLang="en-US" sz="2800">
              <a:latin typeface="+mn-ea"/>
            </a:endParaRPr>
          </a:p>
          <a:p>
            <a:r>
              <a:rPr lang="zh-CN" altLang="en-US" sz="2800">
                <a:latin typeface="+mn-ea"/>
              </a:rPr>
              <a:t>      name: test-volume</a:t>
            </a:r>
          </a:p>
          <a:p>
            <a:r>
              <a:rPr lang="zh-CN" altLang="en-US" sz="2800">
                <a:latin typeface="+mn-ea"/>
              </a:rPr>
              <a:t>  volumes:</a:t>
            </a:r>
          </a:p>
          <a:p>
            <a:r>
              <a:rPr lang="zh-CN" altLang="en-US" sz="2800">
                <a:latin typeface="+mn-ea"/>
              </a:rPr>
              <a:t>  - name: test-volume</a:t>
            </a:r>
          </a:p>
          <a:p>
            <a:r>
              <a:rPr lang="zh-CN" altLang="en-US" sz="2800">
                <a:latin typeface="+mn-ea"/>
              </a:rPr>
              <a:t>    hostPath:</a:t>
            </a:r>
          </a:p>
          <a:p>
            <a:r>
              <a:rPr lang="zh-CN" altLang="en-US" sz="2800">
                <a:latin typeface="+mn-ea"/>
              </a:rPr>
              <a:t>      path: </a:t>
            </a:r>
            <a:r>
              <a:rPr lang="zh-CN" altLang="en-US" sz="2800" smtClean="0">
                <a:latin typeface="+mn-ea"/>
              </a:rPr>
              <a:t>/</a:t>
            </a:r>
            <a:r>
              <a:rPr lang="en-US" altLang="zh-CN" sz="2800" smtClean="0">
                <a:latin typeface="+mn-ea"/>
              </a:rPr>
              <a:t>tmp</a:t>
            </a:r>
            <a:endParaRPr lang="zh-CN" altLang="en-US" sz="2800">
              <a:latin typeface="+mn-ea"/>
            </a:endParaRPr>
          </a:p>
          <a:p>
            <a:r>
              <a:rPr lang="zh-CN" altLang="en-US" sz="2800">
                <a:latin typeface="+mn-ea"/>
              </a:rPr>
              <a:t>      type: Directory</a:t>
            </a:r>
          </a:p>
        </p:txBody>
      </p:sp>
    </p:spTree>
    <p:extLst>
      <p:ext uri="{BB962C8B-B14F-4D97-AF65-F5344CB8AC3E}">
        <p14:creationId xmlns:p14="http://schemas.microsoft.com/office/powerpoint/2010/main" val="2506730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577431" y="2301438"/>
            <a:ext cx="38498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Volume – nfs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235267" y="3931620"/>
            <a:ext cx="12192000" cy="89562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2400">
                <a:latin typeface="+mn-ea"/>
              </a:rPr>
              <a:t>apiVersion: extensions/v1beta1</a:t>
            </a:r>
          </a:p>
          <a:p>
            <a:r>
              <a:rPr lang="zh-CN" altLang="en-US" sz="2400">
                <a:latin typeface="+mn-ea"/>
              </a:rPr>
              <a:t>kind: Deployment</a:t>
            </a:r>
          </a:p>
          <a:p>
            <a:r>
              <a:rPr lang="zh-CN" altLang="en-US" sz="2400">
                <a:latin typeface="+mn-ea"/>
              </a:rPr>
              <a:t>metadata:</a:t>
            </a:r>
          </a:p>
          <a:p>
            <a:r>
              <a:rPr lang="zh-CN" altLang="en-US" sz="2400">
                <a:latin typeface="+mn-ea"/>
              </a:rPr>
              <a:t>  name: nginx-deployment</a:t>
            </a:r>
          </a:p>
          <a:p>
            <a:r>
              <a:rPr lang="zh-CN" altLang="en-US" sz="2400">
                <a:latin typeface="+mn-ea"/>
              </a:rPr>
              <a:t>spec:</a:t>
            </a:r>
          </a:p>
          <a:p>
            <a:r>
              <a:rPr lang="zh-CN" altLang="en-US" sz="2400">
                <a:latin typeface="+mn-ea"/>
              </a:rPr>
              <a:t>  replicas: 3</a:t>
            </a:r>
          </a:p>
          <a:p>
            <a:r>
              <a:rPr lang="zh-CN" altLang="en-US" sz="2400">
                <a:latin typeface="+mn-ea"/>
              </a:rPr>
              <a:t>  template:</a:t>
            </a:r>
          </a:p>
          <a:p>
            <a:r>
              <a:rPr lang="zh-CN" altLang="en-US" sz="2400">
                <a:latin typeface="+mn-ea"/>
              </a:rPr>
              <a:t>    metadata:</a:t>
            </a:r>
          </a:p>
          <a:p>
            <a:r>
              <a:rPr lang="zh-CN" altLang="en-US" sz="2400">
                <a:latin typeface="+mn-ea"/>
              </a:rPr>
              <a:t>      labels:</a:t>
            </a:r>
          </a:p>
          <a:p>
            <a:r>
              <a:rPr lang="zh-CN" altLang="en-US" sz="2400">
                <a:latin typeface="+mn-ea"/>
              </a:rPr>
              <a:t>        app: nginx</a:t>
            </a:r>
          </a:p>
          <a:p>
            <a:r>
              <a:rPr lang="zh-CN" altLang="en-US" sz="2400">
                <a:latin typeface="+mn-ea"/>
              </a:rPr>
              <a:t>    spec:</a:t>
            </a:r>
          </a:p>
          <a:p>
            <a:r>
              <a:rPr lang="zh-CN" altLang="en-US" sz="2400">
                <a:latin typeface="+mn-ea"/>
              </a:rPr>
              <a:t>      containers:</a:t>
            </a:r>
          </a:p>
          <a:p>
            <a:r>
              <a:rPr lang="zh-CN" altLang="en-US" sz="2400">
                <a:latin typeface="+mn-ea"/>
              </a:rPr>
              <a:t>      - name: nginx</a:t>
            </a:r>
          </a:p>
          <a:p>
            <a:r>
              <a:rPr lang="zh-CN" altLang="en-US" sz="2400">
                <a:latin typeface="+mn-ea"/>
              </a:rPr>
              <a:t>        image: nginx</a:t>
            </a:r>
          </a:p>
          <a:p>
            <a:r>
              <a:rPr lang="zh-CN" altLang="en-US" sz="2400">
                <a:latin typeface="+mn-ea"/>
              </a:rPr>
              <a:t>        volumeMounts:</a:t>
            </a:r>
          </a:p>
          <a:p>
            <a:r>
              <a:rPr lang="zh-CN" altLang="en-US" sz="2400">
                <a:latin typeface="+mn-ea"/>
              </a:rPr>
              <a:t>        - name: wwwroot</a:t>
            </a:r>
          </a:p>
          <a:p>
            <a:r>
              <a:rPr lang="zh-CN" altLang="en-US" sz="2400">
                <a:latin typeface="+mn-ea"/>
              </a:rPr>
              <a:t>          mountPath: /usr/share/nginx/html</a:t>
            </a:r>
          </a:p>
          <a:p>
            <a:r>
              <a:rPr lang="zh-CN" altLang="en-US" sz="2400">
                <a:latin typeface="+mn-ea"/>
              </a:rPr>
              <a:t>        ports:</a:t>
            </a:r>
          </a:p>
          <a:p>
            <a:r>
              <a:rPr lang="zh-CN" altLang="en-US" sz="2400">
                <a:latin typeface="+mn-ea"/>
              </a:rPr>
              <a:t>        - containerPort: 80</a:t>
            </a:r>
          </a:p>
          <a:p>
            <a:r>
              <a:rPr lang="zh-CN" altLang="en-US" sz="2400">
                <a:latin typeface="+mn-ea"/>
              </a:rPr>
              <a:t>      volumes:</a:t>
            </a:r>
          </a:p>
          <a:p>
            <a:r>
              <a:rPr lang="zh-CN" altLang="en-US" sz="2400">
                <a:latin typeface="+mn-ea"/>
              </a:rPr>
              <a:t>      - name: wwwroot</a:t>
            </a:r>
          </a:p>
          <a:p>
            <a:r>
              <a:rPr lang="zh-CN" altLang="en-US" sz="2400">
                <a:latin typeface="+mn-ea"/>
              </a:rPr>
              <a:t>        nfs:</a:t>
            </a:r>
          </a:p>
          <a:p>
            <a:r>
              <a:rPr lang="zh-CN" altLang="en-US" sz="2400">
                <a:latin typeface="+mn-ea"/>
              </a:rPr>
              <a:t>          server: 192.168</a:t>
            </a:r>
            <a:r>
              <a:rPr lang="zh-CN" altLang="en-US" sz="2400" smtClean="0">
                <a:latin typeface="+mn-ea"/>
              </a:rPr>
              <a:t>.</a:t>
            </a:r>
            <a:r>
              <a:rPr lang="en-US" altLang="zh-CN" sz="2400" smtClean="0">
                <a:latin typeface="+mn-ea"/>
              </a:rPr>
              <a:t>0</a:t>
            </a:r>
            <a:r>
              <a:rPr lang="zh-CN" altLang="en-US" sz="2400" smtClean="0">
                <a:latin typeface="+mn-ea"/>
              </a:rPr>
              <a:t>.</a:t>
            </a:r>
            <a:r>
              <a:rPr lang="zh-CN" altLang="en-US" sz="2400">
                <a:latin typeface="+mn-ea"/>
              </a:rPr>
              <a:t>200</a:t>
            </a:r>
          </a:p>
          <a:p>
            <a:r>
              <a:rPr lang="zh-CN" altLang="en-US" sz="2400">
                <a:latin typeface="+mn-ea"/>
              </a:rPr>
              <a:t>          path: /opt/wwwroot</a:t>
            </a:r>
          </a:p>
        </p:txBody>
      </p:sp>
    </p:spTree>
    <p:extLst>
      <p:ext uri="{BB962C8B-B14F-4D97-AF65-F5344CB8AC3E}">
        <p14:creationId xmlns:p14="http://schemas.microsoft.com/office/powerpoint/2010/main" val="2035619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 txBox="1">
            <a:spLocks/>
          </p:cNvSpPr>
          <p:nvPr/>
        </p:nvSpPr>
        <p:spPr>
          <a:xfrm>
            <a:off x="5164510" y="6003225"/>
            <a:ext cx="2266647" cy="1354217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914400">
              <a:spcBef>
                <a:spcPct val="20000"/>
              </a:spcBef>
              <a:defRPr/>
            </a:pPr>
            <a:r>
              <a:rPr lang="zh-CN" altLang="en-US" sz="8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谢谢</a:t>
            </a:r>
            <a:endParaRPr lang="en-US" sz="88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9" name="组合 58"/>
          <p:cNvGrpSpPr/>
          <p:nvPr/>
        </p:nvGrpSpPr>
        <p:grpSpPr>
          <a:xfrm rot="11891394">
            <a:off x="13979799" y="5724897"/>
            <a:ext cx="3097450" cy="2152130"/>
            <a:chOff x="912737" y="565770"/>
            <a:chExt cx="3097450" cy="2152130"/>
          </a:xfrm>
        </p:grpSpPr>
        <p:sp>
          <p:nvSpPr>
            <p:cNvPr id="60" name="等腰三角形 59"/>
            <p:cNvSpPr/>
            <p:nvPr/>
          </p:nvSpPr>
          <p:spPr>
            <a:xfrm rot="18941696">
              <a:off x="2822785" y="2021207"/>
              <a:ext cx="266912" cy="230096"/>
            </a:xfrm>
            <a:prstGeom prst="triangle">
              <a:avLst/>
            </a:prstGeom>
            <a:solidFill>
              <a:srgbClr val="84CB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61" name="等腰三角形 60"/>
            <p:cNvSpPr/>
            <p:nvPr/>
          </p:nvSpPr>
          <p:spPr>
            <a:xfrm rot="3678182">
              <a:off x="2802171" y="1181956"/>
              <a:ext cx="397226" cy="342435"/>
            </a:xfrm>
            <a:prstGeom prst="triangl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62" name="等腰三角形 61"/>
            <p:cNvSpPr/>
            <p:nvPr/>
          </p:nvSpPr>
          <p:spPr>
            <a:xfrm rot="9480000">
              <a:off x="3485946" y="2487804"/>
              <a:ext cx="266912" cy="230096"/>
            </a:xfrm>
            <a:prstGeom prst="triangle">
              <a:avLst/>
            </a:prstGeom>
            <a:solidFill>
              <a:srgbClr val="29B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63" name="等腰三角形 62"/>
            <p:cNvSpPr/>
            <p:nvPr/>
          </p:nvSpPr>
          <p:spPr>
            <a:xfrm rot="1020767">
              <a:off x="1218249" y="749218"/>
              <a:ext cx="945160" cy="814792"/>
            </a:xfrm>
            <a:prstGeom prst="triangl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64" name="等腰三角形 63"/>
            <p:cNvSpPr/>
            <p:nvPr/>
          </p:nvSpPr>
          <p:spPr>
            <a:xfrm rot="1020767">
              <a:off x="1105528" y="607668"/>
              <a:ext cx="1175902" cy="1013706"/>
            </a:xfrm>
            <a:prstGeom prst="triangle">
              <a:avLst/>
            </a:prstGeom>
            <a:noFill/>
            <a:ln>
              <a:solidFill>
                <a:srgbClr val="FFC20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C20F"/>
                </a:solidFill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 rot="18818926">
              <a:off x="912737" y="1383941"/>
              <a:ext cx="114845" cy="114845"/>
            </a:xfrm>
            <a:prstGeom prst="ellips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椭圆 65"/>
            <p:cNvSpPr/>
            <p:nvPr/>
          </p:nvSpPr>
          <p:spPr>
            <a:xfrm rot="18818926">
              <a:off x="1788997" y="565770"/>
              <a:ext cx="114845" cy="114845"/>
            </a:xfrm>
            <a:prstGeom prst="ellips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 rot="18818926">
              <a:off x="2041044" y="1708216"/>
              <a:ext cx="114845" cy="114845"/>
            </a:xfrm>
            <a:prstGeom prst="ellips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8" name="组合 67"/>
            <p:cNvGrpSpPr/>
            <p:nvPr/>
          </p:nvGrpSpPr>
          <p:grpSpPr>
            <a:xfrm rot="8977127">
              <a:off x="3563479" y="1987179"/>
              <a:ext cx="446708" cy="334617"/>
              <a:chOff x="2822785" y="1265179"/>
              <a:chExt cx="930073" cy="696693"/>
            </a:xfrm>
          </p:grpSpPr>
          <p:sp>
            <p:nvSpPr>
              <p:cNvPr id="69" name="等腰三角形 68"/>
              <p:cNvSpPr/>
              <p:nvPr/>
            </p:nvSpPr>
            <p:spPr>
              <a:xfrm rot="18941696">
                <a:off x="2822785" y="1265179"/>
                <a:ext cx="266912" cy="230096"/>
              </a:xfrm>
              <a:prstGeom prst="triangle">
                <a:avLst/>
              </a:prstGeom>
              <a:solidFill>
                <a:srgbClr val="84CBC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C20F"/>
                  </a:solidFill>
                </a:endParaRPr>
              </a:p>
            </p:txBody>
          </p:sp>
          <p:sp>
            <p:nvSpPr>
              <p:cNvPr id="70" name="等腰三角形 69"/>
              <p:cNvSpPr/>
              <p:nvPr/>
            </p:nvSpPr>
            <p:spPr>
              <a:xfrm rot="9480000">
                <a:off x="3485946" y="1731776"/>
                <a:ext cx="266912" cy="230096"/>
              </a:xfrm>
              <a:prstGeom prst="triangle">
                <a:avLst/>
              </a:prstGeom>
              <a:solidFill>
                <a:srgbClr val="29B9A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C20F"/>
                  </a:solidFill>
                </a:endParaRPr>
              </a:p>
            </p:txBody>
          </p:sp>
        </p:grpSp>
      </p:grpSp>
      <p:grpSp>
        <p:nvGrpSpPr>
          <p:cNvPr id="16" name="组合 15"/>
          <p:cNvGrpSpPr/>
          <p:nvPr/>
        </p:nvGrpSpPr>
        <p:grpSpPr>
          <a:xfrm rot="1956496">
            <a:off x="5228720" y="1878950"/>
            <a:ext cx="1257291" cy="1880858"/>
            <a:chOff x="9988518" y="4007302"/>
            <a:chExt cx="1257291" cy="1880858"/>
          </a:xfrm>
        </p:grpSpPr>
        <p:sp>
          <p:nvSpPr>
            <p:cNvPr id="17" name="等腰三角形 16"/>
            <p:cNvSpPr/>
            <p:nvPr/>
          </p:nvSpPr>
          <p:spPr>
            <a:xfrm rot="13945919">
              <a:off x="10303310" y="4034318"/>
              <a:ext cx="391729" cy="337697"/>
            </a:xfrm>
            <a:prstGeom prst="triangl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FFC20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8" name="等腰三角形 17"/>
            <p:cNvSpPr/>
            <p:nvPr/>
          </p:nvSpPr>
          <p:spPr>
            <a:xfrm rot="8598772">
              <a:off x="10372801" y="5007513"/>
              <a:ext cx="266912" cy="230096"/>
            </a:xfrm>
            <a:prstGeom prst="triangle">
              <a:avLst/>
            </a:prstGeom>
            <a:solidFill>
              <a:srgbClr val="29B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FFC20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9" name="等腰三角形 18"/>
            <p:cNvSpPr/>
            <p:nvPr/>
          </p:nvSpPr>
          <p:spPr>
            <a:xfrm rot="8598772">
              <a:off x="10879854" y="4946293"/>
              <a:ext cx="266912" cy="230096"/>
            </a:xfrm>
            <a:prstGeom prst="triangle">
              <a:avLst/>
            </a:prstGeom>
            <a:solidFill>
              <a:srgbClr val="FFC2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>
                <a:solidFill>
                  <a:srgbClr val="FFC20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 rot="7938589">
              <a:off x="9932817" y="4575168"/>
              <a:ext cx="1368693" cy="1257291"/>
              <a:chOff x="1145739" y="762009"/>
              <a:chExt cx="1001675" cy="920146"/>
            </a:xfrm>
          </p:grpSpPr>
          <p:sp>
            <p:nvSpPr>
              <p:cNvPr id="21" name="等腰三角形 20"/>
              <p:cNvSpPr/>
              <p:nvPr/>
            </p:nvSpPr>
            <p:spPr>
              <a:xfrm rot="1020767">
                <a:off x="1286833" y="792672"/>
                <a:ext cx="860581" cy="741879"/>
              </a:xfrm>
              <a:prstGeom prst="triangle">
                <a:avLst/>
              </a:prstGeom>
              <a:noFill/>
              <a:ln>
                <a:solidFill>
                  <a:srgbClr val="FFC20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rgbClr val="FFC20F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 rot="18818926">
                <a:off x="1145739" y="1360786"/>
                <a:ext cx="84049" cy="84049"/>
              </a:xfrm>
              <a:prstGeom prst="ellipse">
                <a:avLst/>
              </a:prstGeom>
              <a:solidFill>
                <a:srgbClr val="FFC2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 rot="18818926">
                <a:off x="1787028" y="762009"/>
                <a:ext cx="84049" cy="84049"/>
              </a:xfrm>
              <a:prstGeom prst="ellipse">
                <a:avLst/>
              </a:prstGeom>
              <a:solidFill>
                <a:srgbClr val="FFC2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 rot="18818926">
                <a:off x="1971488" y="1598106"/>
                <a:ext cx="84049" cy="84049"/>
              </a:xfrm>
              <a:prstGeom prst="ellipse">
                <a:avLst/>
              </a:prstGeom>
              <a:solidFill>
                <a:srgbClr val="FFC2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</p:grpSp>
      <p:sp>
        <p:nvSpPr>
          <p:cNvPr id="25" name="矩形 24"/>
          <p:cNvSpPr/>
          <p:nvPr/>
        </p:nvSpPr>
        <p:spPr>
          <a:xfrm>
            <a:off x="-35859" y="8038422"/>
            <a:ext cx="10972800" cy="158141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59" y="8877543"/>
            <a:ext cx="7808548" cy="2877947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30" y="9180316"/>
            <a:ext cx="2272400" cy="2272400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10978932" y="11564579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b="1">
                <a:solidFill>
                  <a:prstClr val="black"/>
                </a:solidFill>
              </a:rPr>
              <a:t>阿良</a:t>
            </a:r>
            <a:r>
              <a:rPr lang="zh-CN" altLang="en-US" sz="1800" b="1" smtClean="0">
                <a:solidFill>
                  <a:prstClr val="black"/>
                </a:solidFill>
              </a:rPr>
              <a:t>微信</a:t>
            </a:r>
            <a:endParaRPr lang="zh-CN" altLang="en-US" sz="1800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277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05083" y="2301438"/>
            <a:ext cx="4594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Kubectl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管理工具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959417"/>
              </p:ext>
            </p:extLst>
          </p:nvPr>
        </p:nvGraphicFramePr>
        <p:xfrm>
          <a:off x="569552" y="4472941"/>
          <a:ext cx="11300715" cy="792480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970448"/>
                <a:gridCol w="1913467"/>
                <a:gridCol w="74168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 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类型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命令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描述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基础命令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create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通过文件名或标准输入创建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资源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expose  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将一个资源公开为一个新的</a:t>
                      </a:r>
                      <a:r>
                        <a:rPr lang="en-US" alt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Service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run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在集群中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运行一个特定的镜像</a:t>
                      </a:r>
                      <a:endParaRPr lang="en-US" altLang="zh-CN" sz="2000" kern="10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set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在对象上设置特定的功能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get  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显示一个或多个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资源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explain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文档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参考资料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edit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使用默认的编辑器编辑一个资源。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delete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通过文件名、标准输入、资源名称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或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标签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选择</a:t>
                      </a: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器来删除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资源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部署命令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rollout  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管理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资源的发布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rolling-update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对给定的复制控制器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滚动更新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scale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扩容或缩容</a:t>
                      </a:r>
                      <a:r>
                        <a:rPr lang="en-US" alt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Pod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数量，</a:t>
                      </a: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Deployment</a:t>
                      </a: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ReplicaSet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、</a:t>
                      </a: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RC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或</a:t>
                      </a: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Job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autoscale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创建一个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自动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选择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扩容</a:t>
                      </a: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或缩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容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并设置</a:t>
                      </a:r>
                      <a:r>
                        <a:rPr lang="en-US" alt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Pod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数量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集群管理命令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certificate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修改证书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资源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cluster-info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显示集群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信息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top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显示资源（</a:t>
                      </a: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CPU/Memory/Storage</a:t>
                      </a: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）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使用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。需要</a:t>
                      </a:r>
                      <a:r>
                        <a:rPr lang="en-US" alt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Heapster</a:t>
                      </a: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运行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cordon  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标记节点不可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调度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uncordon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标记节点可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调度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drain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维护期间排除</a:t>
                      </a:r>
                      <a:r>
                        <a:rPr lang="zh-CN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节点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taint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118906"/>
              </p:ext>
            </p:extLst>
          </p:nvPr>
        </p:nvGraphicFramePr>
        <p:xfrm>
          <a:off x="12056535" y="4483946"/>
          <a:ext cx="11667066" cy="8625840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2001857"/>
                <a:gridCol w="1737908"/>
                <a:gridCol w="7927301"/>
              </a:tblGrid>
              <a:tr h="21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类型</a:t>
                      </a:r>
                      <a:endParaRPr lang="zh-CN" sz="200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命令</a:t>
                      </a:r>
                      <a:endParaRPr lang="zh-CN" sz="2000" b="1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000" b="1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描述</a:t>
                      </a:r>
                      <a:endParaRPr lang="zh-CN" sz="2000" b="1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故障诊断和调试命令</a:t>
                      </a:r>
                    </a:p>
                    <a:p>
                      <a:endParaRPr lang="zh-CN" altLang="en-US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describe  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显示特定资源或资源组的详细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信息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logs  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在一个</a:t>
                      </a:r>
                      <a:r>
                        <a:rPr lang="en-US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Pod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中打印一个容器日志。如果</a:t>
                      </a:r>
                      <a:r>
                        <a:rPr lang="en-US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Pod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只有一个容器，容器名称是可选的</a:t>
                      </a:r>
                      <a:endParaRPr lang="en-US" altLang="zh-CN" sz="2000" b="0" kern="10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attach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附加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到一个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运行的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容器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exec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执行命令到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容器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port-forward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转发一个或多个本地端口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到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一个</a:t>
                      </a:r>
                      <a:r>
                        <a:rPr 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pod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proxy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运行一个</a:t>
                      </a:r>
                      <a:r>
                        <a:rPr lang="en-US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proxy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到</a:t>
                      </a:r>
                      <a:r>
                        <a:rPr lang="en-US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Kubernetes API server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cp  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752475" algn="l"/>
                        </a:tabLs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拷贝文件或目录到容器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中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auth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检查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授权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高级命令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apply  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通过文件名或标准输入对资源应用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配置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patch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使用补丁修改、更新资源的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字段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replace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通过文件名或标准输入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替换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一个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资源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convert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不同</a:t>
                      </a: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的</a:t>
                      </a: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API</a:t>
                      </a: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版本之间转换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配置文件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u="none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设置命令</a:t>
                      </a:r>
                      <a:endParaRPr lang="zh-CN" sz="2000" b="0" u="none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label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更新资源上的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标签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annotate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更新资源上的注释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completion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用于实现</a:t>
                      </a:r>
                      <a:r>
                        <a:rPr lang="en-US" alt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kubectl</a:t>
                      </a:r>
                      <a:r>
                        <a:rPr lang="zh-CN" altLang="en-US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工具自动补全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000" b="0" u="none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其他命令</a:t>
                      </a:r>
                      <a:endParaRPr lang="zh-CN" sz="2000" b="0" u="none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api-versions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打印受支持的</a:t>
                      </a: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API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版本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config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修改</a:t>
                      </a: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kubeconfig</a:t>
                      </a: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文件（用于访问</a:t>
                      </a: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API</a:t>
                      </a: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，比如配置认证信息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help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所有命令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帮助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plugin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运行一个命令行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插件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version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000" b="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打印客户端和服务版本</a:t>
                      </a:r>
                      <a:r>
                        <a:rPr lang="zh-CN" sz="2000" b="0" kern="10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信息</a:t>
                      </a:r>
                      <a:endParaRPr lang="zh-CN" sz="2000" b="0" kern="10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9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205083" y="2301438"/>
            <a:ext cx="4594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Kubectl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管理工具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0214" y="4756236"/>
            <a:ext cx="132043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latin typeface="+mn-ea"/>
              </a:rPr>
              <a:t>1</a:t>
            </a:r>
            <a:r>
              <a:rPr lang="zh-CN" altLang="en-US" sz="2000" b="1">
                <a:latin typeface="+mn-ea"/>
              </a:rPr>
              <a:t>、创建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+mn-ea"/>
              </a:rPr>
              <a:t>kubectl run </a:t>
            </a:r>
            <a:r>
              <a:rPr lang="en-US" altLang="zh-CN" sz="2000" smtClean="0">
                <a:latin typeface="+mn-ea"/>
              </a:rPr>
              <a:t>nginx </a:t>
            </a:r>
            <a:r>
              <a:rPr lang="en-US" altLang="zh-CN" sz="2000">
                <a:latin typeface="+mn-ea"/>
              </a:rPr>
              <a:t>--replicas=3 --labels="app=example" --image=nginx:1.10  --</a:t>
            </a:r>
            <a:r>
              <a:rPr lang="en-US" altLang="zh-CN" sz="2000" smtClean="0">
                <a:latin typeface="+mn-ea"/>
              </a:rPr>
              <a:t>port=80</a:t>
            </a:r>
            <a:endParaRPr lang="en-US" altLang="zh-CN" sz="2000">
              <a:latin typeface="+mn-ea"/>
            </a:endParaRPr>
          </a:p>
          <a:p>
            <a:endParaRPr lang="zh-CN" altLang="en-US" sz="2000">
              <a:latin typeface="+mn-ea"/>
            </a:endParaRPr>
          </a:p>
          <a:p>
            <a:r>
              <a:rPr lang="en-US" altLang="zh-CN" sz="2000" b="1">
                <a:latin typeface="+mn-ea"/>
              </a:rPr>
              <a:t>2</a:t>
            </a:r>
            <a:r>
              <a:rPr lang="zh-CN" altLang="en-US" sz="2000" b="1">
                <a:latin typeface="+mn-ea"/>
              </a:rPr>
              <a:t>、查看</a:t>
            </a:r>
          </a:p>
          <a:p>
            <a:r>
              <a:rPr lang="en-US" altLang="zh-CN" sz="2000">
                <a:latin typeface="+mn-ea"/>
              </a:rPr>
              <a:t>kubectl get </a:t>
            </a:r>
            <a:r>
              <a:rPr lang="en-US" altLang="zh-CN" sz="2000" smtClean="0">
                <a:latin typeface="+mn-ea"/>
              </a:rPr>
              <a:t>deploy</a:t>
            </a:r>
          </a:p>
          <a:p>
            <a:r>
              <a:rPr lang="en-US" altLang="zh-CN" sz="2000" smtClean="0">
                <a:latin typeface="+mn-ea"/>
              </a:rPr>
              <a:t>kubectl </a:t>
            </a:r>
            <a:r>
              <a:rPr lang="en-US" altLang="zh-CN" sz="2000">
                <a:latin typeface="+mn-ea"/>
              </a:rPr>
              <a:t>get pods --</a:t>
            </a:r>
            <a:r>
              <a:rPr lang="en-US" altLang="zh-CN" sz="2000" smtClean="0">
                <a:latin typeface="+mn-ea"/>
              </a:rPr>
              <a:t>show-labels</a:t>
            </a:r>
          </a:p>
          <a:p>
            <a:r>
              <a:rPr lang="en-US" altLang="zh-CN" sz="2000">
                <a:latin typeface="+mn-ea"/>
              </a:rPr>
              <a:t>kubectl get pods -l </a:t>
            </a:r>
            <a:r>
              <a:rPr lang="en-US" altLang="zh-CN" sz="2000" smtClean="0">
                <a:latin typeface="+mn-ea"/>
              </a:rPr>
              <a:t>app=</a:t>
            </a:r>
            <a:r>
              <a:rPr lang="en-US" altLang="zh-CN" sz="2000">
                <a:latin typeface="+mn-ea"/>
              </a:rPr>
              <a:t>example</a:t>
            </a:r>
            <a:r>
              <a:rPr lang="en-US" altLang="zh-CN" sz="2000" smtClean="0">
                <a:latin typeface="+mn-ea"/>
              </a:rPr>
              <a:t> </a:t>
            </a:r>
          </a:p>
          <a:p>
            <a:r>
              <a:rPr lang="en-US" altLang="zh-CN" sz="2000">
                <a:latin typeface="+mn-ea"/>
              </a:rPr>
              <a:t>kubectl get pods -o </a:t>
            </a:r>
            <a:r>
              <a:rPr lang="en-US" altLang="zh-CN" sz="2000" smtClean="0">
                <a:latin typeface="+mn-ea"/>
              </a:rPr>
              <a:t>wide</a:t>
            </a:r>
          </a:p>
          <a:p>
            <a:endParaRPr lang="en-US" altLang="zh-CN" sz="2000" smtClean="0">
              <a:latin typeface="+mn-ea"/>
            </a:endParaRPr>
          </a:p>
          <a:p>
            <a:r>
              <a:rPr lang="en-US" altLang="zh-CN" sz="2000" b="1" smtClean="0">
                <a:latin typeface="+mn-ea"/>
              </a:rPr>
              <a:t>3</a:t>
            </a:r>
            <a:r>
              <a:rPr lang="zh-CN" altLang="en-US" sz="2000" b="1" smtClean="0">
                <a:latin typeface="+mn-ea"/>
              </a:rPr>
              <a:t>、发布</a:t>
            </a:r>
            <a:endParaRPr lang="en-US" altLang="zh-CN" sz="2000" b="1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mtClean="0">
                <a:latin typeface="+mn-ea"/>
              </a:rPr>
              <a:t>kubectl </a:t>
            </a:r>
            <a:r>
              <a:rPr lang="en-US" altLang="zh-CN" sz="2000">
                <a:latin typeface="+mn-ea"/>
              </a:rPr>
              <a:t>expose </a:t>
            </a:r>
            <a:r>
              <a:rPr lang="en-US" altLang="zh-CN" sz="2000" smtClean="0">
                <a:latin typeface="+mn-ea"/>
              </a:rPr>
              <a:t>deployment nginx --</a:t>
            </a:r>
            <a:r>
              <a:rPr lang="en-US" altLang="zh-CN" sz="2000">
                <a:latin typeface="+mn-ea"/>
              </a:rPr>
              <a:t>port=88 --type=NodePort --target-port=80 </a:t>
            </a:r>
            <a:r>
              <a:rPr lang="en-US" altLang="zh-CN" sz="2000" smtClean="0">
                <a:latin typeface="+mn-ea"/>
              </a:rPr>
              <a:t>--name=nginx-service</a:t>
            </a:r>
            <a:endParaRPr lang="en-US" altLang="zh-CN" sz="20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2000" smtClean="0">
                <a:latin typeface="+mn-ea"/>
              </a:rPr>
              <a:t>kubectl describe service nginx-service</a:t>
            </a:r>
          </a:p>
          <a:p>
            <a:pPr>
              <a:lnSpc>
                <a:spcPct val="150000"/>
              </a:lnSpc>
            </a:pPr>
            <a:endParaRPr lang="en-US" altLang="zh-CN" sz="2000" smtClean="0">
              <a:latin typeface="+mn-ea"/>
            </a:endParaRPr>
          </a:p>
          <a:p>
            <a:r>
              <a:rPr lang="en-US" altLang="zh-CN" sz="2000" b="1">
                <a:latin typeface="+mn-ea"/>
              </a:rPr>
              <a:t>4</a:t>
            </a:r>
            <a:r>
              <a:rPr lang="zh-CN" altLang="en-US" sz="2000" b="1">
                <a:latin typeface="+mn-ea"/>
              </a:rPr>
              <a:t>、故障排查</a:t>
            </a:r>
            <a:endParaRPr lang="en-US" altLang="zh-CN" sz="2000">
              <a:latin typeface="+mn-ea"/>
            </a:endParaRPr>
          </a:p>
          <a:p>
            <a:r>
              <a:rPr lang="en-US" altLang="zh-CN" sz="2000" kern="100">
                <a:latin typeface="+mn-ea"/>
              </a:rPr>
              <a:t>kubectl describe TYPE NAME_PREFIX</a:t>
            </a:r>
          </a:p>
          <a:p>
            <a:r>
              <a:rPr lang="en-US" altLang="zh-CN" sz="2000" kern="100">
                <a:latin typeface="+mn-ea"/>
              </a:rPr>
              <a:t>kubectl logs nginx-xxx</a:t>
            </a:r>
          </a:p>
          <a:p>
            <a:r>
              <a:rPr lang="en-US" altLang="zh-CN" sz="2000" kern="100">
                <a:latin typeface="+mn-ea"/>
              </a:rPr>
              <a:t>kubectl exec –it nginx-xxx bash</a:t>
            </a:r>
          </a:p>
          <a:p>
            <a:endParaRPr lang="zh-CN" altLang="en-US" sz="2000"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133094" y="4756236"/>
            <a:ext cx="994610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smtClean="0">
                <a:latin typeface="+mn-ea"/>
              </a:rPr>
              <a:t>5</a:t>
            </a:r>
            <a:r>
              <a:rPr lang="zh-CN" altLang="en-US" sz="2000" b="1" smtClean="0">
                <a:latin typeface="+mn-ea"/>
              </a:rPr>
              <a:t>、</a:t>
            </a:r>
            <a:r>
              <a:rPr lang="zh-CN" altLang="en-US" sz="2000" b="1">
                <a:latin typeface="+mn-ea"/>
              </a:rPr>
              <a:t>更新</a:t>
            </a:r>
            <a:endParaRPr lang="zh-CN" altLang="en-US" sz="2000">
              <a:latin typeface="+mn-ea"/>
            </a:endParaRPr>
          </a:p>
          <a:p>
            <a:r>
              <a:rPr lang="en-US" altLang="zh-CN" sz="2000">
                <a:latin typeface="+mn-ea"/>
              </a:rPr>
              <a:t>kubectl set image deployment/nginx nginx=nginx:1.11</a:t>
            </a:r>
          </a:p>
          <a:p>
            <a:r>
              <a:rPr lang="en-US" altLang="zh-CN" sz="2000">
                <a:latin typeface="+mn-ea"/>
              </a:rPr>
              <a:t>or</a:t>
            </a:r>
          </a:p>
          <a:p>
            <a:r>
              <a:rPr lang="en-US" altLang="zh-CN" sz="2000">
                <a:latin typeface="+mn-ea"/>
              </a:rPr>
              <a:t>kubectl edit deployment/nginx</a:t>
            </a:r>
          </a:p>
          <a:p>
            <a:endParaRPr lang="en-US" altLang="zh-CN" sz="2000">
              <a:latin typeface="+mn-ea"/>
            </a:endParaRPr>
          </a:p>
          <a:p>
            <a:r>
              <a:rPr lang="zh-CN" altLang="en-US" sz="2000">
                <a:latin typeface="+mn-ea"/>
              </a:rPr>
              <a:t>资源发布管理：</a:t>
            </a:r>
            <a:endParaRPr lang="en-US" altLang="zh-CN" sz="2000">
              <a:latin typeface="+mn-ea"/>
            </a:endParaRPr>
          </a:p>
          <a:p>
            <a:r>
              <a:rPr lang="en-US" altLang="zh-CN" sz="2000">
                <a:latin typeface="+mn-ea"/>
              </a:rPr>
              <a:t>kubectl rollout status deployment/nginx</a:t>
            </a:r>
          </a:p>
          <a:p>
            <a:r>
              <a:rPr lang="en-US" altLang="zh-CN" sz="2000">
                <a:latin typeface="+mn-ea"/>
              </a:rPr>
              <a:t>kubectl rollout history deployment/nginx</a:t>
            </a:r>
          </a:p>
          <a:p>
            <a:r>
              <a:rPr lang="en-US" altLang="zh-CN" sz="2000">
                <a:latin typeface="+mn-ea"/>
              </a:rPr>
              <a:t>kubectl rollout history deployment/nginx --revision=3</a:t>
            </a:r>
          </a:p>
          <a:p>
            <a:endParaRPr lang="en-US" altLang="zh-CN" sz="2000">
              <a:latin typeface="+mn-ea"/>
            </a:endParaRPr>
          </a:p>
          <a:p>
            <a:r>
              <a:rPr lang="en-US" altLang="zh-CN" sz="2000">
                <a:latin typeface="+mn-ea"/>
              </a:rPr>
              <a:t>kubectl scale deployment nginx --replicas=10</a:t>
            </a:r>
            <a:endParaRPr lang="zh-CN" altLang="en-US" sz="2000">
              <a:latin typeface="+mn-ea"/>
            </a:endParaRPr>
          </a:p>
          <a:p>
            <a:endParaRPr lang="zh-CN" altLang="en-US" sz="2000">
              <a:latin typeface="+mn-ea"/>
            </a:endParaRPr>
          </a:p>
          <a:p>
            <a:r>
              <a:rPr lang="en-US" altLang="zh-CN" sz="2000" b="1" smtClean="0">
                <a:latin typeface="+mn-ea"/>
              </a:rPr>
              <a:t>6</a:t>
            </a:r>
            <a:r>
              <a:rPr lang="zh-CN" altLang="en-US" sz="2000" b="1" smtClean="0">
                <a:latin typeface="+mn-ea"/>
              </a:rPr>
              <a:t>、</a:t>
            </a:r>
            <a:r>
              <a:rPr lang="zh-CN" altLang="en-US" sz="2000" b="1">
                <a:latin typeface="+mn-ea"/>
              </a:rPr>
              <a:t>回</a:t>
            </a:r>
            <a:r>
              <a:rPr lang="zh-CN" altLang="en-US" sz="2000" b="1" smtClean="0">
                <a:latin typeface="+mn-ea"/>
              </a:rPr>
              <a:t>滚</a:t>
            </a:r>
            <a:endParaRPr lang="zh-CN" altLang="en-US" sz="2000">
              <a:latin typeface="+mn-ea"/>
            </a:endParaRPr>
          </a:p>
          <a:p>
            <a:r>
              <a:rPr lang="en-US" altLang="zh-CN" sz="2000">
                <a:latin typeface="+mn-ea"/>
              </a:rPr>
              <a:t>kubectl rollout undo deployment/nginx-deployment</a:t>
            </a:r>
          </a:p>
          <a:p>
            <a:r>
              <a:rPr lang="en-US" altLang="zh-CN" sz="2000">
                <a:latin typeface="+mn-ea"/>
              </a:rPr>
              <a:t>kubectl rollout undo deployment/nginx-deployment --to-revision=3</a:t>
            </a:r>
          </a:p>
          <a:p>
            <a:endParaRPr lang="zh-CN" altLang="en-US" sz="2000" b="1">
              <a:latin typeface="+mn-ea"/>
            </a:endParaRPr>
          </a:p>
          <a:p>
            <a:r>
              <a:rPr lang="en-US" altLang="zh-CN" sz="2000" b="1" smtClean="0">
                <a:latin typeface="+mn-ea"/>
              </a:rPr>
              <a:t>7</a:t>
            </a:r>
            <a:r>
              <a:rPr lang="zh-CN" altLang="en-US" sz="2000" b="1" smtClean="0">
                <a:latin typeface="+mn-ea"/>
              </a:rPr>
              <a:t>、删除</a:t>
            </a:r>
            <a:endParaRPr lang="en-US" altLang="zh-CN" sz="2000">
              <a:latin typeface="+mn-ea"/>
            </a:endParaRPr>
          </a:p>
          <a:p>
            <a:r>
              <a:rPr lang="en-US" altLang="zh-CN" sz="2000" smtClean="0">
                <a:latin typeface="+mn-ea"/>
              </a:rPr>
              <a:t>kubectl </a:t>
            </a:r>
            <a:r>
              <a:rPr lang="en-US" altLang="zh-CN" sz="2000">
                <a:latin typeface="+mn-ea"/>
              </a:rPr>
              <a:t>delete </a:t>
            </a:r>
            <a:r>
              <a:rPr lang="en-US" altLang="zh-CN" sz="2000" smtClean="0">
                <a:latin typeface="+mn-ea"/>
              </a:rPr>
              <a:t>deploy/nginx</a:t>
            </a:r>
          </a:p>
          <a:p>
            <a:r>
              <a:rPr lang="en-US" altLang="zh-CN" sz="2000" smtClean="0">
                <a:latin typeface="+mn-ea"/>
              </a:rPr>
              <a:t>kubectl </a:t>
            </a:r>
            <a:r>
              <a:rPr lang="en-US" altLang="zh-CN" sz="2000">
                <a:latin typeface="+mn-ea"/>
              </a:rPr>
              <a:t>delete </a:t>
            </a:r>
            <a:r>
              <a:rPr lang="en-US" altLang="zh-CN" sz="2000" smtClean="0">
                <a:latin typeface="+mn-ea"/>
              </a:rPr>
              <a:t>svc/nginx-service</a:t>
            </a:r>
            <a:endParaRPr lang="en-US" altLang="zh-CN" sz="20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4577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35870" y="2301438"/>
            <a:ext cx="63329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YAML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配置文件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管理资源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8199" y="4951950"/>
            <a:ext cx="2270760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+mn-ea"/>
              </a:rPr>
              <a:t>配置文件说明：</a:t>
            </a:r>
            <a:endParaRPr lang="en-US" altLang="zh-CN" sz="2400" b="1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定义</a:t>
            </a:r>
            <a:r>
              <a:rPr lang="zh-CN" altLang="zh-CN" sz="2400">
                <a:latin typeface="+mn-ea"/>
              </a:rPr>
              <a:t>配置时，指定最新稳定版</a:t>
            </a:r>
            <a:r>
              <a:rPr lang="en-US" altLang="zh-CN" sz="2400">
                <a:latin typeface="+mn-ea"/>
              </a:rPr>
              <a:t>API</a:t>
            </a:r>
            <a:r>
              <a:rPr lang="zh-CN" altLang="zh-CN" sz="2400">
                <a:latin typeface="+mn-ea"/>
              </a:rPr>
              <a:t>（当前为</a:t>
            </a:r>
            <a:r>
              <a:rPr lang="en-US" altLang="zh-CN" sz="2400">
                <a:latin typeface="+mn-ea"/>
              </a:rPr>
              <a:t>v1</a:t>
            </a:r>
            <a:r>
              <a:rPr lang="zh-CN" altLang="zh-CN" sz="2400" smtClean="0">
                <a:latin typeface="+mn-ea"/>
              </a:rPr>
              <a:t>）</a:t>
            </a:r>
            <a:r>
              <a:rPr lang="zh-CN" altLang="en-US" sz="2400">
                <a:latin typeface="+mn-ea"/>
              </a:rPr>
              <a:t>；</a:t>
            </a:r>
            <a:endParaRPr lang="zh-CN" altLang="zh-CN" sz="2400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配置文件</a:t>
            </a:r>
            <a:r>
              <a:rPr lang="zh-CN" altLang="zh-CN" sz="2400">
                <a:latin typeface="+mn-ea"/>
              </a:rPr>
              <a:t>应该存储在集群之外的版本控制仓库中。如果需要，可以快速回滚配置、重新创建和</a:t>
            </a:r>
            <a:r>
              <a:rPr lang="zh-CN" altLang="zh-CN" sz="2400" smtClean="0">
                <a:latin typeface="+mn-ea"/>
              </a:rPr>
              <a:t>恢复</a:t>
            </a:r>
            <a:r>
              <a:rPr lang="zh-CN" altLang="en-US" sz="2400">
                <a:latin typeface="+mn-ea"/>
              </a:rPr>
              <a:t>；</a:t>
            </a:r>
            <a:endParaRPr lang="zh-CN" altLang="zh-CN" sz="2400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应该</a:t>
            </a:r>
            <a:r>
              <a:rPr lang="zh-CN" altLang="zh-CN" sz="2400">
                <a:latin typeface="+mn-ea"/>
              </a:rPr>
              <a:t>使用</a:t>
            </a:r>
            <a:r>
              <a:rPr lang="en-US" altLang="zh-CN" sz="2400">
                <a:latin typeface="+mn-ea"/>
              </a:rPr>
              <a:t>YAML</a:t>
            </a:r>
            <a:r>
              <a:rPr lang="zh-CN" altLang="zh-CN" sz="2400">
                <a:latin typeface="+mn-ea"/>
              </a:rPr>
              <a:t>格式编写配置文件，而不是</a:t>
            </a:r>
            <a:r>
              <a:rPr lang="en-US" altLang="zh-CN" sz="2400">
                <a:latin typeface="+mn-ea"/>
              </a:rPr>
              <a:t>JSON</a:t>
            </a:r>
            <a:r>
              <a:rPr lang="zh-CN" altLang="zh-CN" sz="2400">
                <a:latin typeface="+mn-ea"/>
              </a:rPr>
              <a:t>。尽管这些格式都可以使用，但</a:t>
            </a:r>
            <a:r>
              <a:rPr lang="en-US" altLang="zh-CN" sz="2400">
                <a:latin typeface="+mn-ea"/>
              </a:rPr>
              <a:t>YAML</a:t>
            </a:r>
            <a:r>
              <a:rPr lang="zh-CN" altLang="zh-CN" sz="2400">
                <a:latin typeface="+mn-ea"/>
              </a:rPr>
              <a:t>对用户更</a:t>
            </a:r>
            <a:r>
              <a:rPr lang="zh-CN" altLang="en-US" sz="2400">
                <a:latin typeface="+mn-ea"/>
              </a:rPr>
              <a:t>加</a:t>
            </a:r>
            <a:r>
              <a:rPr lang="zh-CN" altLang="zh-CN" sz="2400" smtClean="0">
                <a:latin typeface="+mn-ea"/>
              </a:rPr>
              <a:t>友好</a:t>
            </a:r>
            <a:r>
              <a:rPr lang="zh-CN" altLang="en-US" sz="2400" smtClean="0">
                <a:latin typeface="+mn-ea"/>
              </a:rPr>
              <a:t>；</a:t>
            </a:r>
            <a:endParaRPr lang="zh-CN" altLang="zh-CN" sz="2400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可以</a:t>
            </a:r>
            <a:r>
              <a:rPr lang="zh-CN" altLang="zh-CN" sz="2400">
                <a:latin typeface="+mn-ea"/>
              </a:rPr>
              <a:t>将相关对象组合成单个文件，通常</a:t>
            </a:r>
            <a:r>
              <a:rPr lang="zh-CN" altLang="en-US" sz="2400">
                <a:latin typeface="+mn-ea"/>
              </a:rPr>
              <a:t>会</a:t>
            </a:r>
            <a:r>
              <a:rPr lang="zh-CN" altLang="zh-CN" sz="2400">
                <a:latin typeface="+mn-ea"/>
              </a:rPr>
              <a:t>更容易</a:t>
            </a:r>
            <a:r>
              <a:rPr lang="zh-CN" altLang="zh-CN" sz="2400" smtClean="0">
                <a:latin typeface="+mn-ea"/>
              </a:rPr>
              <a:t>管理</a:t>
            </a:r>
            <a:r>
              <a:rPr lang="zh-CN" altLang="en-US" sz="2400" smtClean="0">
                <a:latin typeface="+mn-ea"/>
              </a:rPr>
              <a:t>；</a:t>
            </a:r>
            <a:endParaRPr lang="zh-CN" altLang="zh-CN" sz="2400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不要</a:t>
            </a:r>
            <a:r>
              <a:rPr lang="zh-CN" altLang="zh-CN" sz="2400">
                <a:latin typeface="+mn-ea"/>
              </a:rPr>
              <a:t>没必要的指定默认值，简单和最小配置减少</a:t>
            </a:r>
            <a:r>
              <a:rPr lang="zh-CN" altLang="zh-CN" sz="2400" smtClean="0">
                <a:latin typeface="+mn-ea"/>
              </a:rPr>
              <a:t>错误</a:t>
            </a:r>
            <a:r>
              <a:rPr lang="zh-CN" altLang="en-US" sz="2400" smtClean="0">
                <a:latin typeface="+mn-ea"/>
              </a:rPr>
              <a:t>；</a:t>
            </a:r>
            <a:endParaRPr lang="zh-CN" altLang="zh-CN" sz="2400">
              <a:latin typeface="+mn-ea"/>
            </a:endParaRPr>
          </a:p>
          <a:p>
            <a:pPr marL="171462" indent="-171462">
              <a:lnSpc>
                <a:spcPct val="150000"/>
              </a:lnSpc>
              <a:buClr>
                <a:srgbClr val="3EA097"/>
              </a:buClr>
              <a:buFont typeface="Wingdings" panose="05000000000000000000" pitchFamily="2" charset="2"/>
              <a:buChar char="l"/>
            </a:pPr>
            <a:r>
              <a:rPr lang="en-US" altLang="zh-CN" sz="2400" smtClean="0">
                <a:latin typeface="+mn-ea"/>
              </a:rPr>
              <a:t> </a:t>
            </a:r>
            <a:r>
              <a:rPr lang="zh-CN" altLang="zh-CN" sz="2400" smtClean="0">
                <a:latin typeface="+mn-ea"/>
              </a:rPr>
              <a:t>在</a:t>
            </a:r>
            <a:r>
              <a:rPr lang="zh-CN" altLang="zh-CN" sz="2400">
                <a:latin typeface="+mn-ea"/>
              </a:rPr>
              <a:t>注释中说明一个对象描述更好维护。</a:t>
            </a:r>
          </a:p>
        </p:txBody>
      </p:sp>
    </p:spTree>
    <p:extLst>
      <p:ext uri="{BB962C8B-B14F-4D97-AF65-F5344CB8AC3E}">
        <p14:creationId xmlns:p14="http://schemas.microsoft.com/office/powerpoint/2010/main" val="162660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9335870" y="2301438"/>
            <a:ext cx="63329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YAML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配置文件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管理资源</a:t>
            </a:r>
            <a:endParaRPr lang="zh-CN" altLang="en-US" sz="4400" b="1">
              <a:solidFill>
                <a:srgbClr val="3EA09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0214" y="4290725"/>
            <a:ext cx="10755377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>
                <a:latin typeface="+mn-ea"/>
              </a:rPr>
              <a:t>d</a:t>
            </a:r>
            <a:r>
              <a:rPr lang="en-US" altLang="zh-CN" sz="2400" b="1" smtClean="0">
                <a:latin typeface="+mn-ea"/>
              </a:rPr>
              <a:t>eployment</a:t>
            </a:r>
            <a:r>
              <a:rPr lang="zh-CN" altLang="en-US" sz="2400" b="1" smtClean="0">
                <a:latin typeface="+mn-ea"/>
              </a:rPr>
              <a:t>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apiVersion: apps/v1beta2</a:t>
            </a:r>
          </a:p>
          <a:p>
            <a:r>
              <a:rPr lang="en-US" altLang="zh-CN" sz="2400" smtClean="0">
                <a:latin typeface="+mn-ea"/>
              </a:rPr>
              <a:t>kind: Deployment</a:t>
            </a:r>
          </a:p>
          <a:p>
            <a:r>
              <a:rPr lang="en-US" altLang="zh-CN" sz="2400" smtClean="0">
                <a:latin typeface="+mn-ea"/>
              </a:rPr>
              <a:t>metadata:</a:t>
            </a:r>
          </a:p>
          <a:p>
            <a:r>
              <a:rPr lang="en-US" altLang="zh-CN" sz="2400" smtClean="0">
                <a:latin typeface="+mn-ea"/>
              </a:rPr>
              <a:t>  name: nginx-deployment</a:t>
            </a:r>
          </a:p>
          <a:p>
            <a:r>
              <a:rPr lang="en-US" altLang="zh-CN" sz="2400" smtClean="0">
                <a:latin typeface="+mn-ea"/>
              </a:rPr>
              <a:t>spec:</a:t>
            </a:r>
          </a:p>
          <a:p>
            <a:r>
              <a:rPr lang="en-US" altLang="zh-CN" sz="2400" smtClean="0">
                <a:latin typeface="+mn-ea"/>
              </a:rPr>
              <a:t>  replicas: 3</a:t>
            </a:r>
          </a:p>
          <a:p>
            <a:r>
              <a:rPr lang="en-US" altLang="zh-CN" sz="2400" smtClean="0">
                <a:latin typeface="+mn-ea"/>
              </a:rPr>
              <a:t>  selector:</a:t>
            </a:r>
          </a:p>
          <a:p>
            <a:r>
              <a:rPr lang="en-US" altLang="zh-CN" sz="2400" smtClean="0">
                <a:latin typeface="+mn-ea"/>
              </a:rPr>
              <a:t>    matchLabels:</a:t>
            </a:r>
          </a:p>
          <a:p>
            <a:r>
              <a:rPr lang="en-US" altLang="zh-CN" sz="2400" smtClean="0">
                <a:latin typeface="+mn-ea"/>
              </a:rPr>
              <a:t>      app: nginx</a:t>
            </a:r>
          </a:p>
          <a:p>
            <a:r>
              <a:rPr lang="en-US" altLang="zh-CN" sz="2400" smtClean="0">
                <a:latin typeface="+mn-ea"/>
              </a:rPr>
              <a:t>  template:</a:t>
            </a:r>
          </a:p>
          <a:p>
            <a:r>
              <a:rPr lang="en-US" altLang="zh-CN" sz="2400" smtClean="0">
                <a:latin typeface="+mn-ea"/>
              </a:rPr>
              <a:t>    metadata:</a:t>
            </a:r>
          </a:p>
          <a:p>
            <a:r>
              <a:rPr lang="en-US" altLang="zh-CN" sz="2400" smtClean="0">
                <a:latin typeface="+mn-ea"/>
              </a:rPr>
              <a:t>      labels:</a:t>
            </a:r>
          </a:p>
          <a:p>
            <a:r>
              <a:rPr lang="en-US" altLang="zh-CN" sz="2400" smtClean="0">
                <a:latin typeface="+mn-ea"/>
              </a:rPr>
              <a:t>        app: nginx</a:t>
            </a:r>
          </a:p>
          <a:p>
            <a:r>
              <a:rPr lang="en-US" altLang="zh-CN" sz="2400" smtClean="0">
                <a:latin typeface="+mn-ea"/>
              </a:rPr>
              <a:t>    spec:</a:t>
            </a:r>
          </a:p>
          <a:p>
            <a:r>
              <a:rPr lang="en-US" altLang="zh-CN" sz="2400" smtClean="0">
                <a:latin typeface="+mn-ea"/>
              </a:rPr>
              <a:t>      containers:</a:t>
            </a:r>
          </a:p>
          <a:p>
            <a:r>
              <a:rPr lang="en-US" altLang="zh-CN" sz="2400" smtClean="0">
                <a:latin typeface="+mn-ea"/>
              </a:rPr>
              <a:t>      - name: nginx</a:t>
            </a:r>
          </a:p>
          <a:p>
            <a:r>
              <a:rPr lang="en-US" altLang="zh-CN" sz="2400" smtClean="0">
                <a:latin typeface="+mn-ea"/>
              </a:rPr>
              <a:t>        image: nginx:1.10</a:t>
            </a:r>
          </a:p>
          <a:p>
            <a:r>
              <a:rPr lang="en-US" altLang="zh-CN" sz="2400" smtClean="0">
                <a:latin typeface="+mn-ea"/>
              </a:rPr>
              <a:t>        ports:</a:t>
            </a:r>
          </a:p>
          <a:p>
            <a:r>
              <a:rPr lang="en-US" altLang="zh-CN" sz="2400" smtClean="0">
                <a:latin typeface="+mn-ea"/>
              </a:rPr>
              <a:t>        - containerPort: 80</a:t>
            </a:r>
            <a:endParaRPr lang="zh-CN" altLang="zh-CN" sz="2400">
              <a:latin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502346" y="4290725"/>
            <a:ext cx="93630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mtClean="0">
                <a:latin typeface="+mn-ea"/>
              </a:rPr>
              <a:t>service</a:t>
            </a:r>
            <a:r>
              <a:rPr lang="zh-CN" altLang="en-US" sz="2400" b="1" smtClean="0">
                <a:latin typeface="+mn-ea"/>
              </a:rPr>
              <a:t>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apiVersion</a:t>
            </a:r>
            <a:r>
              <a:rPr lang="en-US" altLang="zh-CN" sz="2400">
                <a:latin typeface="+mn-ea"/>
              </a:rPr>
              <a:t>: v1</a:t>
            </a:r>
          </a:p>
          <a:p>
            <a:r>
              <a:rPr lang="en-US" altLang="zh-CN" sz="2400">
                <a:latin typeface="+mn-ea"/>
              </a:rPr>
              <a:t>kind: Service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nginx-service </a:t>
            </a:r>
          </a:p>
          <a:p>
            <a:r>
              <a:rPr lang="en-US" altLang="zh-CN" sz="2400">
                <a:latin typeface="+mn-ea"/>
              </a:rPr>
              <a:t>  labels:</a:t>
            </a:r>
          </a:p>
          <a:p>
            <a:r>
              <a:rPr lang="en-US" altLang="zh-CN" sz="2400">
                <a:latin typeface="+mn-ea"/>
              </a:rPr>
              <a:t>    app: nginx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ports:</a:t>
            </a:r>
          </a:p>
          <a:p>
            <a:r>
              <a:rPr lang="en-US" altLang="zh-CN" sz="2400">
                <a:latin typeface="+mn-ea"/>
              </a:rPr>
              <a:t>  - port: 88</a:t>
            </a:r>
          </a:p>
          <a:p>
            <a:r>
              <a:rPr lang="en-US" altLang="zh-CN" sz="2400">
                <a:latin typeface="+mn-ea"/>
              </a:rPr>
              <a:t>    targetPort: 80</a:t>
            </a:r>
          </a:p>
          <a:p>
            <a:r>
              <a:rPr lang="en-US" altLang="zh-CN" sz="2400">
                <a:latin typeface="+mn-ea"/>
              </a:rPr>
              <a:t>  selector:</a:t>
            </a:r>
          </a:p>
          <a:p>
            <a:r>
              <a:rPr lang="en-US" altLang="zh-CN" sz="2400">
                <a:latin typeface="+mn-ea"/>
              </a:rPr>
              <a:t>    app: nginx</a:t>
            </a:r>
          </a:p>
        </p:txBody>
      </p:sp>
    </p:spTree>
    <p:extLst>
      <p:ext uri="{BB962C8B-B14F-4D97-AF65-F5344CB8AC3E}">
        <p14:creationId xmlns:p14="http://schemas.microsoft.com/office/powerpoint/2010/main" val="151907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1297272" y="2301438"/>
            <a:ext cx="24101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120133" y="5013459"/>
            <a:ext cx="717713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创建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查询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更新</a:t>
            </a:r>
            <a:r>
              <a:rPr lang="en-US" altLang="zh-CN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删除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资源限制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en-US" altLang="zh-CN" sz="280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调度约束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重启策略</a:t>
            </a:r>
            <a:endParaRPr lang="en-US" altLang="zh-CN" sz="280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健康检查</a:t>
            </a:r>
          </a:p>
          <a:p>
            <a:pPr marL="285750" indent="-285750">
              <a:lnSpc>
                <a:spcPct val="200000"/>
              </a:lnSpc>
              <a:buClr>
                <a:srgbClr val="3EA097"/>
              </a:buClr>
              <a:buFont typeface="Wingdings" panose="05000000000000000000" pitchFamily="2" charset="2"/>
              <a:buChar char="n"/>
            </a:pPr>
            <a:r>
              <a:rPr lang="zh-CN" altLang="en-US" sz="28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问题定位</a:t>
            </a:r>
            <a:endParaRPr lang="en-US" altLang="zh-CN" sz="2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6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613647"/>
            <a:ext cx="24384000" cy="177484"/>
          </a:xfrm>
          <a:prstGeom prst="rect">
            <a:avLst/>
          </a:prstGeom>
          <a:solidFill>
            <a:srgbClr val="3D9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720214" y="432633"/>
            <a:ext cx="83057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Kubernetes</a:t>
            </a:r>
            <a:r>
              <a:rPr lang="zh-CN" altLang="en-US" sz="5400" b="1">
                <a:latin typeface="微软雅黑" panose="020B0503020204020204" pitchFamily="34" charset="-122"/>
                <a:ea typeface="微软雅黑" panose="020B0503020204020204" pitchFamily="34" charset="-122"/>
              </a:rPr>
              <a:t>容器集群管理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49351" y="2301438"/>
            <a:ext cx="83059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Pod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 </a:t>
            </a:r>
            <a:r>
              <a:rPr lang="en-US" altLang="zh-CN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zh-CN" altLang="en-US" sz="4400" b="1" smtClean="0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创建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查询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更新</a:t>
            </a:r>
            <a:r>
              <a:rPr lang="en-US" altLang="zh-CN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4400" b="1">
                <a:solidFill>
                  <a:srgbClr val="3EA09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删除</a:t>
            </a:r>
          </a:p>
        </p:txBody>
      </p:sp>
      <p:sp>
        <p:nvSpPr>
          <p:cNvPr id="2" name="矩形 1"/>
          <p:cNvSpPr/>
          <p:nvPr/>
        </p:nvSpPr>
        <p:spPr>
          <a:xfrm>
            <a:off x="2743988" y="4995251"/>
            <a:ext cx="42581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latin typeface="+mn-ea"/>
              </a:rPr>
              <a:t>创建</a:t>
            </a:r>
            <a:r>
              <a:rPr lang="en-US" altLang="zh-CN" sz="2400" b="1">
                <a:latin typeface="+mn-ea"/>
              </a:rPr>
              <a:t>Pod</a:t>
            </a:r>
            <a:r>
              <a:rPr lang="zh-CN" altLang="en-US" sz="2400" b="1">
                <a:latin typeface="+mn-ea"/>
              </a:rPr>
              <a:t>对象</a:t>
            </a:r>
            <a:r>
              <a:rPr lang="zh-CN" altLang="en-US" sz="2400" b="1" smtClean="0">
                <a:latin typeface="+mn-ea"/>
              </a:rPr>
              <a:t>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>
              <a:latin typeface="+mn-ea"/>
            </a:endParaRPr>
          </a:p>
          <a:p>
            <a:r>
              <a:rPr lang="en-US" altLang="zh-CN" sz="2400">
                <a:latin typeface="+mn-ea"/>
              </a:rPr>
              <a:t>apiVersion: v1</a:t>
            </a:r>
          </a:p>
          <a:p>
            <a:r>
              <a:rPr lang="en-US" altLang="zh-CN" sz="2400">
                <a:latin typeface="+mn-ea"/>
              </a:rPr>
              <a:t>kind: Pod</a:t>
            </a:r>
          </a:p>
          <a:p>
            <a:r>
              <a:rPr lang="en-US" altLang="zh-CN" sz="2400">
                <a:latin typeface="+mn-ea"/>
              </a:rPr>
              <a:t>metadata:</a:t>
            </a:r>
          </a:p>
          <a:p>
            <a:r>
              <a:rPr lang="en-US" altLang="zh-CN" sz="2400">
                <a:latin typeface="+mn-ea"/>
              </a:rPr>
              <a:t>  name: </a:t>
            </a:r>
            <a:r>
              <a:rPr lang="en-US" altLang="zh-CN" sz="2400" smtClean="0">
                <a:latin typeface="+mn-ea"/>
              </a:rPr>
              <a:t>nginx-pod</a:t>
            </a:r>
          </a:p>
          <a:p>
            <a:r>
              <a:rPr lang="en-US" altLang="zh-CN" sz="2400" smtClean="0">
                <a:latin typeface="+mn-ea"/>
              </a:rPr>
              <a:t>  labels:</a:t>
            </a:r>
          </a:p>
          <a:p>
            <a:r>
              <a:rPr lang="en-US" altLang="zh-CN" sz="2400" smtClean="0">
                <a:latin typeface="+mn-ea"/>
              </a:rPr>
              <a:t>     </a:t>
            </a:r>
            <a:r>
              <a:rPr lang="en-US" altLang="zh-CN" sz="2400">
                <a:latin typeface="+mn-ea"/>
              </a:rPr>
              <a:t>app: nginx</a:t>
            </a:r>
          </a:p>
          <a:p>
            <a:r>
              <a:rPr lang="en-US" altLang="zh-CN" sz="2400">
                <a:latin typeface="+mn-ea"/>
              </a:rPr>
              <a:t>spec:</a:t>
            </a:r>
          </a:p>
          <a:p>
            <a:r>
              <a:rPr lang="en-US" altLang="zh-CN" sz="2400">
                <a:latin typeface="+mn-ea"/>
              </a:rPr>
              <a:t>  containers:</a:t>
            </a:r>
          </a:p>
          <a:p>
            <a:r>
              <a:rPr lang="en-US" altLang="zh-CN" sz="2400">
                <a:latin typeface="+mn-ea"/>
              </a:rPr>
              <a:t>  - name: nginx</a:t>
            </a:r>
          </a:p>
          <a:p>
            <a:r>
              <a:rPr lang="en-US" altLang="zh-CN" sz="2400">
                <a:latin typeface="+mn-ea"/>
              </a:rPr>
              <a:t>    image: nginx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4128838" y="4995251"/>
            <a:ext cx="71771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smtClean="0">
                <a:latin typeface="+mn-ea"/>
              </a:rPr>
              <a:t>基本管理：</a:t>
            </a:r>
            <a:endParaRPr lang="en-US" altLang="zh-CN" sz="2400" b="1" smtClean="0">
              <a:latin typeface="+mn-ea"/>
            </a:endParaRPr>
          </a:p>
          <a:p>
            <a:endParaRPr lang="en-US" altLang="zh-CN" sz="2400" b="1" smtClean="0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# </a:t>
            </a:r>
            <a:r>
              <a:rPr lang="zh-CN" altLang="en-US" sz="2400" smtClean="0">
                <a:latin typeface="+mn-ea"/>
              </a:rPr>
              <a:t>创建</a:t>
            </a:r>
            <a:r>
              <a:rPr lang="en-US" altLang="zh-CN" sz="2400" smtClean="0">
                <a:latin typeface="+mn-ea"/>
              </a:rPr>
              <a:t>pod</a:t>
            </a:r>
            <a:r>
              <a:rPr lang="zh-CN" altLang="en-US" sz="2400" smtClean="0">
                <a:latin typeface="+mn-ea"/>
              </a:rPr>
              <a:t>资源</a:t>
            </a:r>
            <a:endParaRPr lang="zh-CN" altLang="en-US" sz="2400">
              <a:latin typeface="+mn-ea"/>
            </a:endParaRPr>
          </a:p>
          <a:p>
            <a:r>
              <a:rPr lang="en-US" altLang="zh-CN" sz="2400">
                <a:latin typeface="+mn-ea"/>
              </a:rPr>
              <a:t>kubectl create -f pod.yaml</a:t>
            </a:r>
          </a:p>
          <a:p>
            <a:r>
              <a:rPr lang="en-US" altLang="zh-CN" sz="2400">
                <a:latin typeface="+mn-ea"/>
              </a:rPr>
              <a:t># </a:t>
            </a:r>
            <a:r>
              <a:rPr lang="zh-CN" altLang="en-US" sz="2400">
                <a:latin typeface="+mn-ea"/>
              </a:rPr>
              <a:t>查看</a:t>
            </a:r>
            <a:r>
              <a:rPr lang="en-US" altLang="zh-CN" sz="2400">
                <a:latin typeface="+mn-ea"/>
              </a:rPr>
              <a:t>pods</a:t>
            </a:r>
          </a:p>
          <a:p>
            <a:r>
              <a:rPr lang="en-US" altLang="zh-CN" sz="2400">
                <a:latin typeface="+mn-ea"/>
              </a:rPr>
              <a:t>kubectl get pods nginx-pod</a:t>
            </a:r>
          </a:p>
          <a:p>
            <a:r>
              <a:rPr lang="en-US" altLang="zh-CN" sz="2400">
                <a:latin typeface="+mn-ea"/>
              </a:rPr>
              <a:t># </a:t>
            </a:r>
            <a:r>
              <a:rPr lang="zh-CN" altLang="en-US" sz="2400">
                <a:latin typeface="+mn-ea"/>
              </a:rPr>
              <a:t>查看</a:t>
            </a:r>
            <a:r>
              <a:rPr lang="en-US" altLang="zh-CN" sz="2400">
                <a:latin typeface="+mn-ea"/>
              </a:rPr>
              <a:t>pod</a:t>
            </a:r>
            <a:r>
              <a:rPr lang="zh-CN" altLang="en-US" sz="2400">
                <a:latin typeface="+mn-ea"/>
              </a:rPr>
              <a:t>描述</a:t>
            </a:r>
          </a:p>
          <a:p>
            <a:r>
              <a:rPr lang="en-US" altLang="zh-CN" sz="2400">
                <a:latin typeface="+mn-ea"/>
              </a:rPr>
              <a:t>kubectl describe pod nginx-pod</a:t>
            </a:r>
          </a:p>
          <a:p>
            <a:r>
              <a:rPr lang="en-US" altLang="zh-CN" sz="2400" smtClean="0">
                <a:latin typeface="+mn-ea"/>
              </a:rPr>
              <a:t># </a:t>
            </a:r>
            <a:r>
              <a:rPr lang="zh-CN" altLang="en-US" sz="2400">
                <a:latin typeface="+mn-ea"/>
              </a:rPr>
              <a:t>更新</a:t>
            </a:r>
            <a:r>
              <a:rPr lang="zh-CN" altLang="en-US" sz="2400" smtClean="0">
                <a:latin typeface="+mn-ea"/>
              </a:rPr>
              <a:t>资源</a:t>
            </a:r>
            <a:endParaRPr lang="en-US" altLang="zh-CN" sz="2400" smtClean="0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kubectl apply -f pod.yaml</a:t>
            </a:r>
            <a:endParaRPr lang="zh-CN" altLang="en-US" sz="2400" smtClean="0">
              <a:latin typeface="+mn-ea"/>
            </a:endParaRPr>
          </a:p>
          <a:p>
            <a:r>
              <a:rPr lang="en-US" altLang="zh-CN" sz="2400" smtClean="0">
                <a:latin typeface="+mn-ea"/>
              </a:rPr>
              <a:t># </a:t>
            </a:r>
            <a:r>
              <a:rPr lang="zh-CN" altLang="en-US" sz="2400">
                <a:latin typeface="+mn-ea"/>
              </a:rPr>
              <a:t>删除资源</a:t>
            </a:r>
          </a:p>
          <a:p>
            <a:r>
              <a:rPr lang="en-US" altLang="zh-CN" sz="2400">
                <a:latin typeface="+mn-ea"/>
              </a:rPr>
              <a:t>kubectl delete pod nginx-pod</a:t>
            </a:r>
          </a:p>
        </p:txBody>
      </p:sp>
    </p:spTree>
    <p:extLst>
      <p:ext uri="{BB962C8B-B14F-4D97-AF65-F5344CB8AC3E}">
        <p14:creationId xmlns:p14="http://schemas.microsoft.com/office/powerpoint/2010/main" val="131077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10185</TotalTime>
  <Words>2773</Words>
  <Application>Microsoft Office PowerPoint</Application>
  <PresentationFormat>自定义</PresentationFormat>
  <Paragraphs>633</Paragraphs>
  <Slides>32</Slides>
  <Notes>30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32</vt:i4>
      </vt:variant>
    </vt:vector>
  </HeadingPairs>
  <TitlesOfParts>
    <vt:vector size="41" baseType="lpstr"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bilin</dc:creator>
  <cp:lastModifiedBy>李 振良</cp:lastModifiedBy>
  <cp:revision>2322</cp:revision>
  <dcterms:created xsi:type="dcterms:W3CDTF">2015-03-19T06:14:36Z</dcterms:created>
  <dcterms:modified xsi:type="dcterms:W3CDTF">2019-10-07T03:45:31Z</dcterms:modified>
</cp:coreProperties>
</file>