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1" r:id="rId1"/>
  </p:sldMasterIdLst>
  <p:notesMasterIdLst>
    <p:notesMasterId r:id="rId36"/>
  </p:notesMasterIdLst>
  <p:handoutMasterIdLst>
    <p:handoutMasterId r:id="rId37"/>
  </p:handoutMasterIdLst>
  <p:sldIdLst>
    <p:sldId id="391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42" r:id="rId15"/>
    <p:sldId id="343" r:id="rId16"/>
    <p:sldId id="375" r:id="rId17"/>
    <p:sldId id="376" r:id="rId18"/>
    <p:sldId id="344" r:id="rId19"/>
    <p:sldId id="345" r:id="rId20"/>
    <p:sldId id="346" r:id="rId21"/>
    <p:sldId id="347" r:id="rId22"/>
    <p:sldId id="348" r:id="rId23"/>
    <p:sldId id="370" r:id="rId24"/>
    <p:sldId id="372" r:id="rId25"/>
    <p:sldId id="349" r:id="rId26"/>
    <p:sldId id="350" r:id="rId27"/>
    <p:sldId id="351" r:id="rId28"/>
    <p:sldId id="356" r:id="rId29"/>
    <p:sldId id="357" r:id="rId30"/>
    <p:sldId id="358" r:id="rId31"/>
    <p:sldId id="359" r:id="rId32"/>
    <p:sldId id="377" r:id="rId33"/>
    <p:sldId id="360" r:id="rId34"/>
    <p:sldId id="287" r:id="rId35"/>
  </p:sldIdLst>
  <p:sldSz cx="24384000" cy="13716000"/>
  <p:notesSz cx="6858000" cy="9144000"/>
  <p:defaultTextStyle>
    <a:defPPr>
      <a:defRPr lang="zh-CN"/>
    </a:defPPr>
    <a:lvl1pPr marL="0" algn="l" defTabSz="1705965" rtl="0" eaLnBrk="1" latinLnBrk="0" hangingPunct="1">
      <a:defRPr sz="3358" kern="1200">
        <a:solidFill>
          <a:schemeClr val="tx1"/>
        </a:solidFill>
        <a:latin typeface="+mn-lt"/>
        <a:ea typeface="+mn-ea"/>
        <a:cs typeface="+mn-cs"/>
      </a:defRPr>
    </a:lvl1pPr>
    <a:lvl2pPr marL="852982" algn="l" defTabSz="1705965" rtl="0" eaLnBrk="1" latinLnBrk="0" hangingPunct="1">
      <a:defRPr sz="3358" kern="1200">
        <a:solidFill>
          <a:schemeClr val="tx1"/>
        </a:solidFill>
        <a:latin typeface="+mn-lt"/>
        <a:ea typeface="+mn-ea"/>
        <a:cs typeface="+mn-cs"/>
      </a:defRPr>
    </a:lvl2pPr>
    <a:lvl3pPr marL="1705965" algn="l" defTabSz="1705965" rtl="0" eaLnBrk="1" latinLnBrk="0" hangingPunct="1">
      <a:defRPr sz="3358" kern="1200">
        <a:solidFill>
          <a:schemeClr val="tx1"/>
        </a:solidFill>
        <a:latin typeface="+mn-lt"/>
        <a:ea typeface="+mn-ea"/>
        <a:cs typeface="+mn-cs"/>
      </a:defRPr>
    </a:lvl3pPr>
    <a:lvl4pPr marL="2558946" algn="l" defTabSz="1705965" rtl="0" eaLnBrk="1" latinLnBrk="0" hangingPunct="1">
      <a:defRPr sz="3358" kern="1200">
        <a:solidFill>
          <a:schemeClr val="tx1"/>
        </a:solidFill>
        <a:latin typeface="+mn-lt"/>
        <a:ea typeface="+mn-ea"/>
        <a:cs typeface="+mn-cs"/>
      </a:defRPr>
    </a:lvl4pPr>
    <a:lvl5pPr marL="3411928" algn="l" defTabSz="1705965" rtl="0" eaLnBrk="1" latinLnBrk="0" hangingPunct="1">
      <a:defRPr sz="3358" kern="1200">
        <a:solidFill>
          <a:schemeClr val="tx1"/>
        </a:solidFill>
        <a:latin typeface="+mn-lt"/>
        <a:ea typeface="+mn-ea"/>
        <a:cs typeface="+mn-cs"/>
      </a:defRPr>
    </a:lvl5pPr>
    <a:lvl6pPr marL="4264910" algn="l" defTabSz="1705965" rtl="0" eaLnBrk="1" latinLnBrk="0" hangingPunct="1">
      <a:defRPr sz="3358" kern="1200">
        <a:solidFill>
          <a:schemeClr val="tx1"/>
        </a:solidFill>
        <a:latin typeface="+mn-lt"/>
        <a:ea typeface="+mn-ea"/>
        <a:cs typeface="+mn-cs"/>
      </a:defRPr>
    </a:lvl6pPr>
    <a:lvl7pPr marL="5117893" algn="l" defTabSz="1705965" rtl="0" eaLnBrk="1" latinLnBrk="0" hangingPunct="1">
      <a:defRPr sz="3358" kern="1200">
        <a:solidFill>
          <a:schemeClr val="tx1"/>
        </a:solidFill>
        <a:latin typeface="+mn-lt"/>
        <a:ea typeface="+mn-ea"/>
        <a:cs typeface="+mn-cs"/>
      </a:defRPr>
    </a:lvl7pPr>
    <a:lvl8pPr marL="5970873" algn="l" defTabSz="1705965" rtl="0" eaLnBrk="1" latinLnBrk="0" hangingPunct="1">
      <a:defRPr sz="3358" kern="1200">
        <a:solidFill>
          <a:schemeClr val="tx1"/>
        </a:solidFill>
        <a:latin typeface="+mn-lt"/>
        <a:ea typeface="+mn-ea"/>
        <a:cs typeface="+mn-cs"/>
      </a:defRPr>
    </a:lvl8pPr>
    <a:lvl9pPr marL="6823856" algn="l" defTabSz="1705965" rtl="0" eaLnBrk="1" latinLnBrk="0" hangingPunct="1">
      <a:defRPr sz="33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1A1"/>
    <a:srgbClr val="FDB1B1"/>
    <a:srgbClr val="FDBBBB"/>
    <a:srgbClr val="FF3809"/>
    <a:srgbClr val="3EA097"/>
    <a:srgbClr val="3D9D94"/>
    <a:srgbClr val="45B2A8"/>
    <a:srgbClr val="144C74"/>
    <a:srgbClr val="29B9A6"/>
    <a:srgbClr val="84C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6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20" y="78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4220D-1F5A-412B-9D2F-4881AEA25E85}" type="datetimeFigureOut">
              <a:rPr lang="zh-CN" altLang="en-US" smtClean="0"/>
              <a:t>2019/10/7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67EFD-3246-4F9D-A2FA-2C9EEDC1A4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02111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FA53B-994A-4AFF-83BD-DE939D247CF9}" type="datetimeFigureOut">
              <a:rPr lang="zh-CN" altLang="en-US" smtClean="0"/>
              <a:t>2019/10/7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2A590-EB6E-4412-92DA-A788123DC6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1089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705965" rtl="0" eaLnBrk="1" latinLnBrk="0" hangingPunct="1">
      <a:defRPr sz="2239" kern="1200">
        <a:solidFill>
          <a:schemeClr val="tx1"/>
        </a:solidFill>
        <a:latin typeface="+mn-lt"/>
        <a:ea typeface="+mn-ea"/>
        <a:cs typeface="+mn-cs"/>
      </a:defRPr>
    </a:lvl1pPr>
    <a:lvl2pPr marL="852982" algn="l" defTabSz="1705965" rtl="0" eaLnBrk="1" latinLnBrk="0" hangingPunct="1">
      <a:defRPr sz="2239" kern="1200">
        <a:solidFill>
          <a:schemeClr val="tx1"/>
        </a:solidFill>
        <a:latin typeface="+mn-lt"/>
        <a:ea typeface="+mn-ea"/>
        <a:cs typeface="+mn-cs"/>
      </a:defRPr>
    </a:lvl2pPr>
    <a:lvl3pPr marL="1705965" algn="l" defTabSz="1705965" rtl="0" eaLnBrk="1" latinLnBrk="0" hangingPunct="1">
      <a:defRPr sz="2239" kern="1200">
        <a:solidFill>
          <a:schemeClr val="tx1"/>
        </a:solidFill>
        <a:latin typeface="+mn-lt"/>
        <a:ea typeface="+mn-ea"/>
        <a:cs typeface="+mn-cs"/>
      </a:defRPr>
    </a:lvl3pPr>
    <a:lvl4pPr marL="2558946" algn="l" defTabSz="1705965" rtl="0" eaLnBrk="1" latinLnBrk="0" hangingPunct="1">
      <a:defRPr sz="2239" kern="1200">
        <a:solidFill>
          <a:schemeClr val="tx1"/>
        </a:solidFill>
        <a:latin typeface="+mn-lt"/>
        <a:ea typeface="+mn-ea"/>
        <a:cs typeface="+mn-cs"/>
      </a:defRPr>
    </a:lvl4pPr>
    <a:lvl5pPr marL="3411928" algn="l" defTabSz="1705965" rtl="0" eaLnBrk="1" latinLnBrk="0" hangingPunct="1">
      <a:defRPr sz="2239" kern="1200">
        <a:solidFill>
          <a:schemeClr val="tx1"/>
        </a:solidFill>
        <a:latin typeface="+mn-lt"/>
        <a:ea typeface="+mn-ea"/>
        <a:cs typeface="+mn-cs"/>
      </a:defRPr>
    </a:lvl5pPr>
    <a:lvl6pPr marL="4264910" algn="l" defTabSz="1705965" rtl="0" eaLnBrk="1" latinLnBrk="0" hangingPunct="1">
      <a:defRPr sz="2239" kern="1200">
        <a:solidFill>
          <a:schemeClr val="tx1"/>
        </a:solidFill>
        <a:latin typeface="+mn-lt"/>
        <a:ea typeface="+mn-ea"/>
        <a:cs typeface="+mn-cs"/>
      </a:defRPr>
    </a:lvl6pPr>
    <a:lvl7pPr marL="5117893" algn="l" defTabSz="1705965" rtl="0" eaLnBrk="1" latinLnBrk="0" hangingPunct="1">
      <a:defRPr sz="2239" kern="1200">
        <a:solidFill>
          <a:schemeClr val="tx1"/>
        </a:solidFill>
        <a:latin typeface="+mn-lt"/>
        <a:ea typeface="+mn-ea"/>
        <a:cs typeface="+mn-cs"/>
      </a:defRPr>
    </a:lvl7pPr>
    <a:lvl8pPr marL="5970873" algn="l" defTabSz="1705965" rtl="0" eaLnBrk="1" latinLnBrk="0" hangingPunct="1">
      <a:defRPr sz="2239" kern="1200">
        <a:solidFill>
          <a:schemeClr val="tx1"/>
        </a:solidFill>
        <a:latin typeface="+mn-lt"/>
        <a:ea typeface="+mn-ea"/>
        <a:cs typeface="+mn-cs"/>
      </a:defRPr>
    </a:lvl8pPr>
    <a:lvl9pPr marL="6823856" algn="l" defTabSz="1705965" rtl="0" eaLnBrk="1" latinLnBrk="0" hangingPunct="1">
      <a:defRPr sz="22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2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029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102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962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94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905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784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527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570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5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34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40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292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244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24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092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25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07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464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27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912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28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6157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29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612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30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8640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979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932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32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886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阿良教育：</a:t>
            </a:r>
            <a:r>
              <a:rPr lang="en-US" altLang="zh-CN" smtClean="0"/>
              <a:t>www.aliangedu.com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485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705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39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Docker</a:t>
            </a:r>
            <a:r>
              <a:rPr lang="zh-CN" altLang="en-US" sz="2239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思想源于集装箱，集装箱解决了什么问题呢？在早期运输货物需要不同分类的船，例如运输水果的船，运输生活用品的船，有了集装箱后，在大船上，可以把货物分类到不同的集装箱中，水果一个集装箱，生活用品一个集装箱，它们之间互不影响，只要把货物封装好集装箱里，就可以把不同类的货物一起运走。</a:t>
            </a:r>
            <a:br>
              <a:rPr lang="zh-CN" altLang="en-US" sz="2239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altLang="en-US" sz="2239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</a:t>
            </a:r>
            <a:r>
              <a:rPr lang="en-US" altLang="zh-CN" sz="2239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Docker logo</a:t>
            </a:r>
            <a:r>
              <a:rPr lang="zh-CN" altLang="en-US" sz="2239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也可以看出所以然来，</a:t>
            </a:r>
            <a:r>
              <a:rPr lang="en-US" altLang="zh-CN" sz="2239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Docker</a:t>
            </a:r>
            <a:r>
              <a:rPr lang="zh-CN" altLang="en-US" sz="2239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就像大船，集装箱就是容器。</a:t>
            </a:r>
            <a:br>
              <a:rPr lang="zh-CN" altLang="en-US" sz="2239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altLang="en-US" sz="2239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一条鲸鱼拖着若干个集装箱的经典形象已经深入人心。</a:t>
            </a:r>
            <a:r>
              <a:rPr lang="zh-CN" altLang="en-US" smtClean="0"/>
              <a:t> </a:t>
            </a:r>
            <a:endParaRPr lang="en-US" altLang="zh-CN" smtClean="0"/>
          </a:p>
          <a:p>
            <a:pPr marL="0" marR="0" lvl="0" indent="0" algn="l" defTabSz="1705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39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Docker</a:t>
            </a:r>
            <a:r>
              <a:rPr lang="zh-CN" altLang="en-US" sz="2239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理念是将应用及依赖包打包到一个可移植的容器中，可发布到任意</a:t>
            </a:r>
            <a:r>
              <a:rPr lang="en-US" altLang="zh-CN" sz="2239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Docker Engine</a:t>
            </a:r>
            <a:r>
              <a:rPr lang="zh-CN" altLang="en-US" sz="2239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上。使用沙箱机制运行程序，程序之间相互隔离。</a:t>
            </a:r>
            <a:endParaRPr lang="zh-CN" altLang="en-US" smtClean="0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12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集群内应用可以通过</a:t>
            </a:r>
            <a:r>
              <a:rPr lang="en-US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DNS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名称访问另一个应用，方便微服务之间通信。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282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容器和虚拟机具有相似的资源隔离和分配优势，但功能不同，因为容器虚拟化操作系统而不是硬件。容器更加便携和高效。 </a:t>
            </a:r>
            <a:r>
              <a:rPr lang="zh-CN" altLang="en-US" smtClean="0"/>
              <a:t/>
            </a:r>
            <a:br>
              <a:rPr lang="zh-CN" altLang="en-US" smtClean="0"/>
            </a:br>
            <a:r>
              <a:rPr lang="en-US" altLang="zh-CN" sz="2239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Container</a:t>
            </a:r>
            <a:r>
              <a:rPr lang="zh-CN" altLang="en-US" sz="2239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CN" altLang="en-US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CN" altLang="en-US" smtClean="0"/>
              <a:t/>
            </a:r>
            <a:br>
              <a:rPr lang="zh-CN" altLang="en-US" smtClean="0"/>
            </a:br>
            <a:r>
              <a:rPr lang="en-US" altLang="zh-CN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、容器将代码和依赖关系打包在一起。 </a:t>
            </a:r>
            <a:r>
              <a:rPr lang="zh-CN" altLang="en-US" smtClean="0"/>
              <a:t/>
            </a:r>
            <a:br>
              <a:rPr lang="zh-CN" altLang="en-US" smtClean="0"/>
            </a:br>
            <a:r>
              <a:rPr lang="en-US" altLang="zh-CN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、一台服务器可以运行多个容器，并且多个容器共享操作系统内核，每个容器都有独立命名空间。 </a:t>
            </a:r>
            <a:r>
              <a:rPr lang="zh-CN" altLang="en-US" smtClean="0"/>
              <a:t/>
            </a:r>
            <a:br>
              <a:rPr lang="zh-CN" altLang="en-US" smtClean="0"/>
            </a:br>
            <a:r>
              <a:rPr lang="en-US" altLang="zh-CN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、容器占用的磁盘空间少于虚拟机（容器镜像大小通常为几十到几百</a:t>
            </a:r>
            <a:r>
              <a:rPr lang="en-US" altLang="zh-CN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</a:t>
            </a:r>
            <a:r>
              <a:rPr lang="zh-CN" altLang="en-US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），并且秒级启动。 </a:t>
            </a:r>
            <a:r>
              <a:rPr lang="zh-CN" altLang="en-US" smtClean="0"/>
              <a:t/>
            </a:r>
            <a:br>
              <a:rPr lang="zh-CN" altLang="en-US" smtClean="0"/>
            </a:br>
            <a:r>
              <a:rPr lang="en-US" altLang="zh-CN" sz="2239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</a:t>
            </a:r>
            <a:r>
              <a:rPr lang="zh-CN" altLang="en-US" sz="2239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CN" altLang="en-US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CN" altLang="en-US" smtClean="0"/>
              <a:t/>
            </a:r>
            <a:br>
              <a:rPr lang="zh-CN" altLang="en-US" smtClean="0"/>
            </a:br>
            <a:r>
              <a:rPr lang="en-US" altLang="zh-CN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、将一台服务器变成多台服务器物理硬件的抽象。即一台物理服务器运行多台虚拟机。 </a:t>
            </a:r>
            <a:r>
              <a:rPr lang="zh-CN" altLang="en-US" smtClean="0"/>
              <a:t/>
            </a:r>
            <a:br>
              <a:rPr lang="zh-CN" altLang="en-US" smtClean="0"/>
            </a:br>
            <a:r>
              <a:rPr lang="en-US" altLang="zh-CN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、每个</a:t>
            </a:r>
            <a:r>
              <a:rPr lang="en-US" altLang="zh-CN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VM</a:t>
            </a:r>
            <a:r>
              <a:rPr lang="zh-CN" altLang="en-US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都包含一个完整的操作系统。 </a:t>
            </a:r>
            <a:r>
              <a:rPr lang="zh-CN" altLang="en-US" smtClean="0"/>
              <a:t/>
            </a:r>
            <a:br>
              <a:rPr lang="zh-CN" altLang="en-US" smtClean="0"/>
            </a:br>
            <a:r>
              <a:rPr lang="en-US" altLang="zh-CN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、磁盘占用的磁盘空间通常在几十</a:t>
            </a:r>
            <a:r>
              <a:rPr lang="en-US" altLang="zh-CN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GB</a:t>
            </a:r>
            <a:r>
              <a:rPr lang="zh-CN" altLang="en-US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 </a:t>
            </a:r>
            <a:r>
              <a:rPr lang="zh-CN" altLang="en-US" smtClean="0"/>
              <a:t/>
            </a:r>
            <a:br>
              <a:rPr lang="zh-CN" altLang="en-US" smtClean="0"/>
            </a:br>
            <a:r>
              <a:rPr lang="en-US" altLang="zh-CN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2239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、分钟级启动。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43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29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379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2A590-EB6E-4412-92DA-A788123DC6C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87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DA0E-78FB-49D2-8611-CA7957E03FD8}" type="datetime1">
              <a:rPr lang="zh-CN" altLang="en-US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97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6FCA-0F17-4CF2-9E3E-D646DFE7BDEA}" type="datetime1">
              <a:rPr lang="zh-CN" altLang="en-US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7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E730-D3C2-4FFE-A532-B73FAFB33F6C}" type="datetime1">
              <a:rPr lang="zh-CN" altLang="en-US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0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DB17-E9D1-40D3-9DC9-2DD54878BF82}" type="datetime1">
              <a:rPr lang="zh-CN" altLang="en-US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35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0706D-9071-4EF3-9702-A43522DE1BF7}" type="datetime1">
              <a:rPr lang="zh-CN" altLang="en-US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7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988E-F82F-4BFF-8D9E-BD7F3ACB9FED}" type="datetime1">
              <a:rPr lang="zh-CN" altLang="en-US" smtClean="0"/>
              <a:t>2019/10/7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9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7D7A3-B384-4C19-B8BC-96031240A15A}" type="datetime1">
              <a:rPr lang="zh-CN" altLang="en-US" smtClean="0"/>
              <a:t>2019/10/7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5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8CC9-A7C3-4636-BF26-E04D378698D2}" type="datetime1">
              <a:rPr lang="zh-CN" altLang="en-US" smtClean="0"/>
              <a:t>2019/10/7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2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E1FA-9942-4FA9-9B1C-C0F1AE291AEC}" type="datetime1">
              <a:rPr lang="zh-CN" altLang="en-US" smtClean="0"/>
              <a:t>2019/10/7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92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41E3-0096-41A3-8BDF-5B6817674348}" type="datetime1">
              <a:rPr lang="zh-CN" altLang="en-US" smtClean="0"/>
              <a:t>2019/10/7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5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DC34-FA1D-487C-803F-4E85147E1106}" type="datetime1">
              <a:rPr lang="zh-CN" altLang="en-US" smtClean="0"/>
              <a:t>2019/10/7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75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F2278-BDD6-42A4-B66A-457469B6F0A4}" type="datetime1">
              <a:rPr lang="zh-CN" altLang="en-US" smtClean="0"/>
              <a:t>2019/10/7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52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51cto.com/lizhenlia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ocker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ub.docker.com/explor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/>
          <p:cNvSpPr txBox="1"/>
          <p:nvPr/>
        </p:nvSpPr>
        <p:spPr>
          <a:xfrm>
            <a:off x="8837342" y="4253935"/>
            <a:ext cx="1433322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1705965" rtl="0" eaLnBrk="1" latinLnBrk="0" hangingPunct="1">
              <a:defRPr sz="3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2982" algn="l" defTabSz="1705965" rtl="0" eaLnBrk="1" latinLnBrk="0" hangingPunct="1">
              <a:defRPr sz="3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05965" algn="l" defTabSz="1705965" rtl="0" eaLnBrk="1" latinLnBrk="0" hangingPunct="1">
              <a:defRPr sz="3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8946" algn="l" defTabSz="1705965" rtl="0" eaLnBrk="1" latinLnBrk="0" hangingPunct="1">
              <a:defRPr sz="3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11928" algn="l" defTabSz="1705965" rtl="0" eaLnBrk="1" latinLnBrk="0" hangingPunct="1">
              <a:defRPr sz="3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64910" algn="l" defTabSz="1705965" rtl="0" eaLnBrk="1" latinLnBrk="0" hangingPunct="1">
              <a:defRPr sz="3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17893" algn="l" defTabSz="1705965" rtl="0" eaLnBrk="1" latinLnBrk="0" hangingPunct="1">
              <a:defRPr sz="3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970873" algn="l" defTabSz="1705965" rtl="0" eaLnBrk="1" latinLnBrk="0" hangingPunct="1">
              <a:defRPr sz="3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823856" algn="l" defTabSz="1705965" rtl="0" eaLnBrk="1" latinLnBrk="0" hangingPunct="1">
              <a:defRPr sz="33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4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李振良</a:t>
            </a:r>
            <a:r>
              <a:rPr lang="zh-CN" altLang="en-US" sz="3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32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阿良）</a:t>
            </a:r>
            <a:endParaRPr lang="en-US" altLang="zh-CN" sz="320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资深运维工程师</a:t>
            </a:r>
            <a:r>
              <a:rPr lang="zh-CN" altLang="en-US" sz="3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3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年运维实战经验，</a:t>
            </a:r>
            <a:r>
              <a:rPr lang="en-US" altLang="zh-CN" sz="3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51CTO</a:t>
            </a:r>
            <a:r>
              <a:rPr lang="zh-CN" altLang="en-US" sz="3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知名博主。曾就职在</a:t>
            </a:r>
            <a:r>
              <a:rPr lang="en-US" altLang="zh-CN" sz="3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IDC</a:t>
            </a:r>
            <a:r>
              <a:rPr lang="zh-CN" altLang="en-US" sz="3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，大数据，金融行业，现任职奇虎</a:t>
            </a:r>
            <a:r>
              <a:rPr lang="en-US" altLang="zh-CN" sz="3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3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公司。曾主导自动化运维与</a:t>
            </a:r>
            <a:r>
              <a:rPr lang="en-US" altLang="zh-CN" sz="3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K8S</a:t>
            </a:r>
            <a:r>
              <a:rPr lang="zh-CN" altLang="en-US" sz="3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容器平台建设，现管理近</a:t>
            </a:r>
            <a:r>
              <a:rPr lang="en-US" altLang="zh-CN" sz="3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3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台服务器，主要负责</a:t>
            </a:r>
            <a:r>
              <a:rPr lang="en-US" altLang="zh-CN" sz="3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36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浏览器业务与容器化迁移。</a:t>
            </a:r>
            <a:endParaRPr lang="en-US" altLang="zh-CN" sz="360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技术博客：</a:t>
            </a:r>
            <a:r>
              <a:rPr lang="en-US" altLang="zh-CN" sz="360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http://</a:t>
            </a:r>
            <a:r>
              <a:rPr lang="en-US" altLang="zh-CN" sz="360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blog.51cto.com/lizhenliang</a:t>
            </a:r>
            <a:endParaRPr lang="en-US" altLang="zh-CN" sz="360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822" y="4657274"/>
            <a:ext cx="3904993" cy="4179303"/>
          </a:xfrm>
          <a:prstGeom prst="rect">
            <a:avLst/>
          </a:prstGeom>
          <a:solidFill>
            <a:srgbClr val="3EA097"/>
          </a:solidFill>
          <a:ln>
            <a:solidFill>
              <a:srgbClr val="3EA097"/>
            </a:solidFill>
          </a:ln>
        </p:spPr>
      </p:pic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0214" y="432633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讲师介绍</a:t>
            </a:r>
            <a:endParaRPr lang="zh-CN" altLang="en-US" sz="5400" b="1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673" y="9729298"/>
            <a:ext cx="129667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6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534754" y="4204608"/>
            <a:ext cx="113150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  <a:r>
              <a:rPr lang="zh-CN" altLang="en-US" sz="3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endParaRPr lang="en-US" altLang="zh-CN" sz="3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支持平台</a:t>
            </a:r>
            <a:endParaRPr lang="en-US" altLang="zh-CN" sz="3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CentOS7.x</a:t>
            </a:r>
            <a:r>
              <a:rPr lang="zh-CN" altLang="en-US" sz="3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3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</a:p>
        </p:txBody>
      </p:sp>
      <p:sp>
        <p:nvSpPr>
          <p:cNvPr id="12" name="标题 6"/>
          <p:cNvSpPr txBox="1">
            <a:spLocks/>
          </p:cNvSpPr>
          <p:nvPr/>
        </p:nvSpPr>
        <p:spPr>
          <a:xfrm>
            <a:off x="326571" y="2056856"/>
            <a:ext cx="23725415" cy="1533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66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r>
              <a:rPr lang="en-US" altLang="zh-CN" sz="66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66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</a:t>
            </a:r>
            <a:r>
              <a:rPr lang="en-US" altLang="zh-CN" sz="66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Linux</a:t>
            </a:r>
            <a:r>
              <a:rPr lang="zh-CN" altLang="en-US" sz="66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66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  <a:endParaRPr lang="zh-CN" altLang="en-US" sz="6600" b="1">
              <a:solidFill>
                <a:srgbClr val="3EA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93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4029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</a:p>
        </p:txBody>
      </p:sp>
      <p:sp>
        <p:nvSpPr>
          <p:cNvPr id="7" name="矩形 6"/>
          <p:cNvSpPr/>
          <p:nvPr/>
        </p:nvSpPr>
        <p:spPr>
          <a:xfrm>
            <a:off x="7381836" y="5155691"/>
            <a:ext cx="12312933" cy="191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社区版（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Community Edition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32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企业版（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Enterprise Edition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EE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110" y="97666"/>
            <a:ext cx="4594896" cy="13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支持平台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70537" y="4795650"/>
            <a:ext cx="17056971" cy="2909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Linux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（CentOS,Debian,Fedora,Oracle Linux,RHEL,SUSE和Ubuntu）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Mac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Windows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363" y="9128545"/>
            <a:ext cx="10757273" cy="39146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110" y="97666"/>
            <a:ext cx="4594896" cy="13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7647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CentOS7.x</a:t>
            </a:r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75698" y="3291145"/>
            <a:ext cx="16912552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#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安装依赖包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yum install -y yum-utils device-mapper-persistent-data lvm2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#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软件包源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yum-config-manager \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--add-repo \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https://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download.docker.com/linux/centos/docker-ce.repo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#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Docker CE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yum install 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-y docker-ce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# </a:t>
            </a:r>
            <a:r>
              <a: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启动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  <a:r>
              <a: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服务并设置开机启动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systemctl start 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systemctl enable docker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官方文档：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https://</a:t>
            </a: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docs.docker.com</a:t>
            </a:r>
            <a:endParaRPr lang="en-US" altLang="zh-CN" sz="28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阿里云源：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http://mirrors.aliyun.com/docker-ce/linux/centos/docker-ce.repo</a:t>
            </a:r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110" y="97666"/>
            <a:ext cx="4594896" cy="13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5238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第二章 镜像管理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60393" y="3812326"/>
            <a:ext cx="348524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3EA097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镜像是什么</a:t>
            </a:r>
            <a:endParaRPr lang="en-US" altLang="zh-CN" sz="3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3EA097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镜像从哪里来</a:t>
            </a:r>
            <a:endParaRPr lang="en-US" altLang="zh-CN" sz="3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3EA097"/>
              </a:buClr>
              <a:buSzPct val="100000"/>
              <a:buFont typeface="Wingdings" panose="05000000000000000000" pitchFamily="2" charset="2"/>
              <a:buChar char="n"/>
            </a:pP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镜像与容器联系</a:t>
            </a:r>
            <a:endParaRPr lang="en-US" altLang="zh-CN" sz="3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3EA097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存储驱动</a:t>
            </a:r>
            <a:endParaRPr lang="en-US" altLang="zh-CN" sz="3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3EA097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镜像管理命令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39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5238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第二章 镜像管理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0214" y="4627321"/>
            <a:ext cx="2264181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+mn-ea"/>
              </a:rPr>
              <a:t>什么是镜像？</a:t>
            </a:r>
            <a:endParaRPr lang="en-US" altLang="zh-CN" sz="2800" b="1">
              <a:latin typeface="+mn-ea"/>
            </a:endParaRPr>
          </a:p>
          <a:p>
            <a:r>
              <a:rPr lang="zh-CN" altLang="zh-CN" sz="2800">
                <a:latin typeface="+mn-ea"/>
              </a:rPr>
              <a:t>简单说，</a:t>
            </a:r>
            <a:r>
              <a:rPr lang="en-US" altLang="zh-CN" sz="2800">
                <a:latin typeface="+mn-ea"/>
              </a:rPr>
              <a:t>Docker</a:t>
            </a:r>
            <a:r>
              <a:rPr lang="zh-CN" altLang="zh-CN" sz="2800">
                <a:latin typeface="+mn-ea"/>
              </a:rPr>
              <a:t>镜像是一个不包含</a:t>
            </a:r>
            <a:r>
              <a:rPr lang="en-US" altLang="zh-CN" sz="2800">
                <a:latin typeface="+mn-ea"/>
              </a:rPr>
              <a:t>Linux</a:t>
            </a:r>
            <a:r>
              <a:rPr lang="zh-CN" altLang="zh-CN" sz="2800">
                <a:latin typeface="+mn-ea"/>
              </a:rPr>
              <a:t>内核而又精简的</a:t>
            </a:r>
            <a:r>
              <a:rPr lang="en-US" altLang="zh-CN" sz="2800">
                <a:latin typeface="+mn-ea"/>
              </a:rPr>
              <a:t>Linux</a:t>
            </a:r>
            <a:r>
              <a:rPr lang="zh-CN" altLang="zh-CN" sz="2800">
                <a:latin typeface="+mn-ea"/>
              </a:rPr>
              <a:t>操作系统。</a:t>
            </a:r>
            <a:endParaRPr lang="en-US" altLang="zh-CN" sz="2800">
              <a:latin typeface="+mn-ea"/>
            </a:endParaRPr>
          </a:p>
          <a:p>
            <a:endParaRPr lang="en-US" altLang="zh-CN" sz="2800" b="1">
              <a:latin typeface="+mn-ea"/>
            </a:endParaRPr>
          </a:p>
          <a:p>
            <a:r>
              <a:rPr lang="zh-CN" altLang="en-US" sz="2800" b="1">
                <a:latin typeface="+mn-ea"/>
              </a:rPr>
              <a:t>镜像从哪里来？</a:t>
            </a:r>
            <a:endParaRPr lang="en-US" altLang="zh-CN" sz="2800" b="1">
              <a:latin typeface="+mn-ea"/>
            </a:endParaRPr>
          </a:p>
          <a:p>
            <a:r>
              <a:rPr lang="en-US" altLang="zh-CN" sz="2800">
                <a:latin typeface="+mn-ea"/>
              </a:rPr>
              <a:t>Docker Hub</a:t>
            </a:r>
            <a:r>
              <a:rPr lang="zh-CN" altLang="zh-CN" sz="2800">
                <a:latin typeface="+mn-ea"/>
              </a:rPr>
              <a:t>是由</a:t>
            </a:r>
            <a:r>
              <a:rPr lang="en-US" altLang="zh-CN" sz="2800">
                <a:latin typeface="+mn-ea"/>
              </a:rPr>
              <a:t>Docker</a:t>
            </a:r>
            <a:r>
              <a:rPr lang="zh-CN" altLang="zh-CN" sz="2800">
                <a:latin typeface="+mn-ea"/>
              </a:rPr>
              <a:t>公司负责维护的公共注册中心，包含大量的容器镜像，</a:t>
            </a:r>
            <a:r>
              <a:rPr lang="en-US" altLang="zh-CN" sz="2800">
                <a:latin typeface="+mn-ea"/>
              </a:rPr>
              <a:t>Docker</a:t>
            </a:r>
            <a:r>
              <a:rPr lang="zh-CN" altLang="zh-CN" sz="2800">
                <a:latin typeface="+mn-ea"/>
              </a:rPr>
              <a:t>工具默认从这个公共镜像库下载镜像。</a:t>
            </a:r>
          </a:p>
          <a:p>
            <a:r>
              <a:rPr lang="en-US" altLang="zh-CN" sz="2800">
                <a:latin typeface="+mn-ea"/>
                <a:hlinkClick r:id="rId3"/>
              </a:rPr>
              <a:t>https://hub.docker.com/explore</a:t>
            </a:r>
            <a:endParaRPr lang="en-US" altLang="zh-CN" sz="2800">
              <a:latin typeface="+mn-ea"/>
            </a:endParaRPr>
          </a:p>
          <a:p>
            <a:r>
              <a:rPr lang="zh-CN" altLang="en-US" sz="2800" smtClean="0">
                <a:latin typeface="+mn-ea"/>
              </a:rPr>
              <a:t>默认是国外的源，下载会慢，建议配置国内镜像仓库：</a:t>
            </a:r>
            <a:endParaRPr lang="en-US" altLang="zh-CN" sz="2800" smtClean="0">
              <a:latin typeface="+mn-ea"/>
            </a:endParaRPr>
          </a:p>
          <a:p>
            <a:r>
              <a:rPr lang="en-US" altLang="zh-CN" sz="2800">
                <a:latin typeface="+mn-ea"/>
              </a:rPr>
              <a:t># vi /etc/docker/daemon.json </a:t>
            </a:r>
          </a:p>
          <a:p>
            <a:r>
              <a:rPr lang="en-US" altLang="zh-CN" sz="2800">
                <a:latin typeface="+mn-ea"/>
              </a:rPr>
              <a:t>{</a:t>
            </a:r>
          </a:p>
          <a:p>
            <a:r>
              <a:rPr lang="en-US" altLang="zh-CN" sz="2800">
                <a:latin typeface="+mn-ea"/>
              </a:rPr>
              <a:t>  "registry-mirrors": [ "https://registry.docker-cn.com"]</a:t>
            </a:r>
          </a:p>
          <a:p>
            <a:r>
              <a:rPr lang="en-US" altLang="zh-CN" sz="2800" smtClean="0">
                <a:latin typeface="+mn-ea"/>
              </a:rPr>
              <a:t>}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945882" y="2204984"/>
            <a:ext cx="1313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镜像</a:t>
            </a:r>
            <a:endParaRPr lang="zh-CN" altLang="en-US" sz="4400" b="1">
              <a:solidFill>
                <a:srgbClr val="3EA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23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5238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第二章 镜像管理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75506" y="5513781"/>
            <a:ext cx="140020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smtClean="0"/>
              <a:t>镜像</a:t>
            </a:r>
            <a:r>
              <a:rPr lang="zh-CN" altLang="zh-CN" sz="2800"/>
              <a:t>不是一个单一的文件，而是有多层构成。</a:t>
            </a:r>
            <a:r>
              <a:rPr lang="zh-CN" altLang="zh-CN" sz="2800" smtClean="0"/>
              <a:t>我们</a:t>
            </a:r>
            <a:r>
              <a:rPr lang="zh-CN" altLang="en-US" sz="2800" smtClean="0"/>
              <a:t>可以</a:t>
            </a:r>
            <a:r>
              <a:rPr lang="zh-CN" altLang="zh-CN" sz="2800" smtClean="0"/>
              <a:t>通过</a:t>
            </a:r>
            <a:r>
              <a:rPr lang="en-US" altLang="zh-CN" sz="2800"/>
              <a:t>docker history &lt;</a:t>
            </a:r>
            <a:r>
              <a:rPr lang="en-US" altLang="zh-CN" sz="2800" smtClean="0"/>
              <a:t>ID/NAME&gt; </a:t>
            </a:r>
            <a:r>
              <a:rPr lang="zh-CN" altLang="zh-CN" sz="2800"/>
              <a:t>查看镜像中各层内容及大小，每层对应着</a:t>
            </a:r>
            <a:r>
              <a:rPr lang="en-US" altLang="zh-CN" sz="2800"/>
              <a:t>Dockerfile</a:t>
            </a:r>
            <a:r>
              <a:rPr lang="zh-CN" altLang="zh-CN" sz="2800"/>
              <a:t>中的一条指令。</a:t>
            </a:r>
            <a:r>
              <a:rPr lang="en-US" altLang="zh-CN" sz="2800"/>
              <a:t>Docker</a:t>
            </a:r>
            <a:r>
              <a:rPr lang="zh-CN" altLang="zh-CN" sz="2800"/>
              <a:t>镜像默认存储在</a:t>
            </a:r>
            <a:r>
              <a:rPr lang="en-US" altLang="zh-CN" sz="2800"/>
              <a:t>/var/lib/docker/&lt;storage-driver&gt;</a:t>
            </a:r>
            <a:r>
              <a:rPr lang="zh-CN" altLang="zh-CN" sz="2800"/>
              <a:t>中。</a:t>
            </a:r>
          </a:p>
          <a:p>
            <a:pPr>
              <a:lnSpc>
                <a:spcPct val="150000"/>
              </a:lnSpc>
            </a:pPr>
            <a:r>
              <a:rPr lang="zh-CN" altLang="zh-CN" sz="2800" smtClean="0"/>
              <a:t>容器</a:t>
            </a:r>
            <a:r>
              <a:rPr lang="zh-CN" altLang="zh-CN" sz="2800"/>
              <a:t>其实是在镜像的最上面加了一层读写层</a:t>
            </a:r>
            <a:r>
              <a:rPr lang="zh-CN" altLang="zh-CN" sz="2800" smtClean="0"/>
              <a:t>，在</a:t>
            </a:r>
            <a:r>
              <a:rPr lang="zh-CN" altLang="en-US" sz="2800" smtClean="0"/>
              <a:t>运行</a:t>
            </a:r>
            <a:r>
              <a:rPr lang="zh-CN" altLang="zh-CN" sz="2800" smtClean="0"/>
              <a:t>容器里</a:t>
            </a:r>
            <a:r>
              <a:rPr lang="zh-CN" altLang="zh-CN" sz="2800"/>
              <a:t>做</a:t>
            </a:r>
            <a:r>
              <a:rPr lang="zh-CN" altLang="zh-CN" sz="2800" smtClean="0"/>
              <a:t>的</a:t>
            </a:r>
            <a:r>
              <a:rPr lang="zh-CN" altLang="en-US" sz="2800" smtClean="0"/>
              <a:t>任何文件</a:t>
            </a:r>
            <a:r>
              <a:rPr lang="zh-CN" altLang="zh-CN" sz="2800" smtClean="0"/>
              <a:t>改动，</a:t>
            </a:r>
            <a:r>
              <a:rPr lang="zh-CN" altLang="en-US" sz="2800" smtClean="0"/>
              <a:t>都会写到这个读写层</a:t>
            </a:r>
            <a:r>
              <a:rPr lang="zh-CN" altLang="zh-CN" sz="2800" smtClean="0"/>
              <a:t>。</a:t>
            </a:r>
            <a:r>
              <a:rPr lang="zh-CN" altLang="zh-CN" sz="2800"/>
              <a:t>如果容器删除了，最上面的读写层也就删除了，改动也就丢失了</a:t>
            </a:r>
            <a:r>
              <a:rPr lang="zh-CN" altLang="zh-CN" sz="2800" smtClean="0"/>
              <a:t>。</a:t>
            </a:r>
            <a:endParaRPr lang="en-US" altLang="zh-CN" sz="2800" smtClean="0"/>
          </a:p>
          <a:p>
            <a:pPr>
              <a:lnSpc>
                <a:spcPct val="150000"/>
              </a:lnSpc>
            </a:pPr>
            <a:r>
              <a:rPr lang="en-US" altLang="zh-CN" sz="2800"/>
              <a:t>Docker</a:t>
            </a:r>
            <a:r>
              <a:rPr lang="zh-CN" altLang="zh-CN" sz="2800"/>
              <a:t>使用存储驱动管理镜像每层内容及可读写层的容器层</a:t>
            </a:r>
            <a:r>
              <a:rPr lang="zh-CN" altLang="zh-CN" sz="2800" smtClean="0"/>
              <a:t>。</a:t>
            </a:r>
            <a:endParaRPr lang="zh-CN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9535240" y="2204984"/>
            <a:ext cx="4134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镜像与容器联系</a:t>
            </a:r>
            <a:endParaRPr lang="zh-CN" altLang="en-US" sz="4400" b="1">
              <a:solidFill>
                <a:srgbClr val="3EA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851115" y="4220716"/>
            <a:ext cx="8360617" cy="70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5238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第二章 镜像管理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81626" y="220498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存储驱动</a:t>
            </a:r>
            <a:endParaRPr lang="zh-CN" altLang="en-US" sz="4400" b="1">
              <a:solidFill>
                <a:srgbClr val="3EA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291" y="8398928"/>
            <a:ext cx="17794661" cy="486852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614" y="4067808"/>
            <a:ext cx="17568016" cy="39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5238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第二章 镜像管理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17369" y="2204984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镜像管理指令</a:t>
            </a:r>
            <a:endParaRPr lang="zh-CN" altLang="en-US" sz="4400" b="1">
              <a:solidFill>
                <a:srgbClr val="3EA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099723"/>
              </p:ext>
            </p:extLst>
          </p:nvPr>
        </p:nvGraphicFramePr>
        <p:xfrm>
          <a:off x="5767772" y="5180080"/>
          <a:ext cx="12097543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7637"/>
                <a:gridCol w="86599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指令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描述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ls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列出镜像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build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构建镜像来自</a:t>
                      </a:r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Dockerfile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history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查看镜像历史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inspect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显示一个或多个镜像详细信息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pull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从镜像仓库拉取镜像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push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推送一个镜像到镜像仓库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rm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移除一个或多个镜像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prune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移除未使用的镜像。没有被标记或被任何容器引用的。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tag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创建一个引用源镜像标记目标镜像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export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2400" kern="120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导出容器文件系统到</a:t>
                      </a:r>
                      <a:r>
                        <a:rPr lang="en-US" altLang="zh-CN" sz="2400" kern="120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tar</a:t>
                      </a:r>
                      <a:r>
                        <a:rPr lang="zh-CN" altLang="zh-CN" sz="2400" kern="120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归档文件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import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2400" kern="120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导入容器文件系统</a:t>
                      </a:r>
                      <a:r>
                        <a:rPr lang="en-US" altLang="zh-CN" sz="2400" kern="120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tar</a:t>
                      </a:r>
                      <a:r>
                        <a:rPr lang="zh-CN" altLang="zh-CN" sz="2400" kern="120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归档文件创建镜像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save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保存一个或多个镜像到一个</a:t>
                      </a:r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tar</a:t>
                      </a:r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归档文件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load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kern="120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加载</a:t>
                      </a:r>
                      <a:r>
                        <a:rPr lang="zh-CN" altLang="zh-CN" sz="2400" kern="120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镜像来自</a:t>
                      </a:r>
                      <a:r>
                        <a:rPr lang="en-US" altLang="zh-CN" sz="2400" kern="120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tar</a:t>
                      </a:r>
                      <a:r>
                        <a:rPr lang="zh-CN" altLang="zh-CN" sz="2400" kern="120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归档或标准输入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5238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第三章 容器管理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60393" y="3812326"/>
            <a:ext cx="389561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3EA097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创建容器常用选项</a:t>
            </a:r>
            <a:endParaRPr lang="en-US" altLang="zh-CN" sz="3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3EA097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管理容器常用命令</a:t>
            </a:r>
            <a:endParaRPr lang="en-US" altLang="zh-CN" sz="3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651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327300" y="3293660"/>
            <a:ext cx="5319073" cy="683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>
                <a:latin typeface="微软雅黑"/>
                <a:ea typeface="微软雅黑"/>
              </a:rPr>
              <a:t>第一章 </a:t>
            </a:r>
            <a:r>
              <a:rPr lang="en-US" altLang="zh-CN" sz="3200" b="1">
                <a:latin typeface="微软雅黑"/>
                <a:ea typeface="微软雅黑"/>
              </a:rPr>
              <a:t>Docker</a:t>
            </a:r>
            <a:r>
              <a:rPr lang="zh-CN" altLang="en-US" sz="3200" b="1">
                <a:latin typeface="微软雅黑"/>
                <a:ea typeface="微软雅黑"/>
              </a:rPr>
              <a:t>介绍与安装</a:t>
            </a:r>
            <a:endParaRPr lang="en-US" altLang="zh-CN" sz="3200" b="1">
              <a:latin typeface="微软雅黑"/>
              <a:ea typeface="微软雅黑"/>
            </a:endParaRPr>
          </a:p>
          <a:p>
            <a:pPr>
              <a:lnSpc>
                <a:spcPct val="200000"/>
              </a:lnSpc>
            </a:pPr>
            <a:r>
              <a:rPr lang="zh-CN" altLang="en-US" sz="3200" b="1">
                <a:latin typeface="微软雅黑"/>
                <a:ea typeface="微软雅黑"/>
              </a:rPr>
              <a:t>第二章 镜像管理</a:t>
            </a:r>
            <a:endParaRPr lang="en-US" altLang="zh-CN" sz="3200" b="1">
              <a:latin typeface="微软雅黑"/>
              <a:ea typeface="微软雅黑"/>
            </a:endParaRPr>
          </a:p>
          <a:p>
            <a:pPr>
              <a:lnSpc>
                <a:spcPct val="200000"/>
              </a:lnSpc>
            </a:pPr>
            <a:r>
              <a:rPr lang="zh-CN" altLang="en-US" sz="3200" b="1">
                <a:latin typeface="微软雅黑"/>
                <a:ea typeface="微软雅黑"/>
              </a:rPr>
              <a:t>第三章 容器管理</a:t>
            </a:r>
            <a:endParaRPr lang="en-US" altLang="zh-CN" sz="3200" b="1">
              <a:latin typeface="微软雅黑"/>
              <a:ea typeface="微软雅黑"/>
            </a:endParaRPr>
          </a:p>
          <a:p>
            <a:pPr>
              <a:lnSpc>
                <a:spcPct val="200000"/>
              </a:lnSpc>
            </a:pPr>
            <a:r>
              <a:rPr lang="zh-CN" altLang="en-US" sz="3200" b="1">
                <a:latin typeface="微软雅黑"/>
                <a:ea typeface="微软雅黑"/>
              </a:rPr>
              <a:t>第四章 管理应用程序数据</a:t>
            </a:r>
            <a:endParaRPr lang="en-US" altLang="zh-CN" sz="3200" b="1">
              <a:latin typeface="微软雅黑"/>
              <a:ea typeface="微软雅黑"/>
            </a:endParaRPr>
          </a:p>
          <a:p>
            <a:pPr>
              <a:lnSpc>
                <a:spcPct val="200000"/>
              </a:lnSpc>
            </a:pPr>
            <a:r>
              <a:rPr lang="zh-CN" altLang="en-US" sz="3200" b="1">
                <a:latin typeface="微软雅黑"/>
                <a:ea typeface="微软雅黑"/>
              </a:rPr>
              <a:t>第五章 网络管理</a:t>
            </a:r>
            <a:endParaRPr lang="en-US" altLang="zh-CN" sz="3200" b="1">
              <a:latin typeface="微软雅黑"/>
              <a:ea typeface="微软雅黑"/>
            </a:endParaRPr>
          </a:p>
          <a:p>
            <a:pPr>
              <a:lnSpc>
                <a:spcPct val="200000"/>
              </a:lnSpc>
            </a:pPr>
            <a:r>
              <a:rPr lang="zh-CN" altLang="en-US" sz="3200" b="1">
                <a:latin typeface="微软雅黑"/>
                <a:ea typeface="微软雅黑"/>
              </a:rPr>
              <a:t>第六章 </a:t>
            </a:r>
            <a:r>
              <a:rPr lang="en-US" altLang="zh-CN" sz="3200" b="1">
                <a:latin typeface="微软雅黑"/>
                <a:ea typeface="微软雅黑"/>
              </a:rPr>
              <a:t>Dockerfile</a:t>
            </a:r>
          </a:p>
          <a:p>
            <a:pPr>
              <a:lnSpc>
                <a:spcPct val="200000"/>
              </a:lnSpc>
            </a:pPr>
            <a:r>
              <a:rPr lang="zh-CN" altLang="en-US" sz="3200" b="1">
                <a:latin typeface="微软雅黑"/>
                <a:ea typeface="微软雅黑"/>
              </a:rPr>
              <a:t>第七章 镜像仓库</a:t>
            </a:r>
            <a:endParaRPr lang="en-US" altLang="zh-CN" sz="3200" b="1">
              <a:latin typeface="微软雅黑"/>
              <a:ea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47999" y="6480406"/>
            <a:ext cx="2727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8000" b="1">
              <a:solidFill>
                <a:srgbClr val="3EA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589829" y="12801600"/>
            <a:ext cx="7188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smtClean="0"/>
              <a:t>注：该部分课程为早期录制，仅供参考</a:t>
            </a:r>
            <a:endParaRPr lang="zh-CN" altLang="en-US" sz="3200" b="1"/>
          </a:p>
        </p:txBody>
      </p:sp>
    </p:spTree>
    <p:extLst>
      <p:ext uri="{BB962C8B-B14F-4D97-AF65-F5344CB8AC3E}">
        <p14:creationId xmlns:p14="http://schemas.microsoft.com/office/powerpoint/2010/main" val="4701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5238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第三章 容器管理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53111" y="2204984"/>
            <a:ext cx="4698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创建容器常用选项</a:t>
            </a:r>
            <a:endParaRPr lang="zh-CN" altLang="en-US" sz="4400" b="1">
              <a:solidFill>
                <a:srgbClr val="3EA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227430"/>
              </p:ext>
            </p:extLst>
          </p:nvPr>
        </p:nvGraphicFramePr>
        <p:xfrm>
          <a:off x="1094172" y="3840480"/>
          <a:ext cx="21477961" cy="835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9341"/>
                <a:gridCol w="5829300"/>
                <a:gridCol w="3720254"/>
                <a:gridCol w="73490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指令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描述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资源限制指令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描述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smtClean="0">
                          <a:latin typeface="+mn-ea"/>
                        </a:rPr>
                        <a:t>-i, --interactive</a:t>
                      </a:r>
                      <a:endParaRPr lang="en-US" altLang="zh-CN" sz="2000"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交互式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-m</a:t>
                      </a:r>
                      <a:r>
                        <a:rPr lang="zh-CN" altLang="en-US" sz="200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--memory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容器可以使用的最大内存量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361">
                <a:tc>
                  <a:txBody>
                    <a:bodyPr/>
                    <a:lstStyle/>
                    <a:p>
                      <a:r>
                        <a:rPr lang="en-US" altLang="zh-CN" sz="2000" smtClean="0">
                          <a:latin typeface="+mn-ea"/>
                        </a:rPr>
                        <a:t>-t, --tty</a:t>
                      </a:r>
                      <a:endParaRPr lang="en-US" altLang="zh-CN" sz="2000"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分配一个伪终端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--memory-swap</a:t>
                      </a:r>
                      <a:endParaRPr lang="zh-CN" altLang="en-US" sz="2000" kern="120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允许交换到磁盘的内存量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smtClean="0">
                          <a:latin typeface="+mn-ea"/>
                        </a:rPr>
                        <a:t>-d, --detach </a:t>
                      </a:r>
                      <a:endParaRPr lang="en-US" altLang="zh-CN" sz="2000"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运行容器到后台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--memory-swappiness=&lt;0-100&gt;</a:t>
                      </a:r>
                      <a:endParaRPr lang="zh-CN" altLang="en-US" sz="2000" kern="120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容器使用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SWAP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分区交换的百分比（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0-100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，默认为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-1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smtClean="0">
                          <a:latin typeface="+mn-ea"/>
                        </a:rPr>
                        <a:t>-a, --attach list</a:t>
                      </a:r>
                      <a:endParaRPr lang="en-US" altLang="zh-CN" sz="2000"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附加到运行的容器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--memory-reservation</a:t>
                      </a:r>
                      <a:endParaRPr lang="zh-CN" altLang="en-US" sz="2000" kern="120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内存软限制，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Docker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检测主机容器争用或内存不足时所激活的软限制，使用此选项，值必须设置低于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—memory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，以使其优先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smtClean="0">
                          <a:latin typeface="+mn-ea"/>
                        </a:rPr>
                        <a:t>--dns list</a:t>
                      </a:r>
                      <a:endParaRPr lang="en-US" altLang="zh-CN" sz="2000"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设置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DNS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服务器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--oom-kill-disable</a:t>
                      </a:r>
                      <a:endParaRPr lang="zh-CN" altLang="en-US" sz="2000" kern="120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当宿主机内存不足时，内核会杀死容器中的进程。建议设置了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-memory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选项再禁用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OOM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。如果没有设置，主机可能会耗尽内存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smtClean="0">
                          <a:latin typeface="+mn-ea"/>
                        </a:rPr>
                        <a:t>-e, --env list</a:t>
                      </a:r>
                      <a:endParaRPr lang="en-US" altLang="zh-CN" sz="2000"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设置环境变量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--cpus</a:t>
                      </a:r>
                      <a:endParaRPr lang="zh-CN" altLang="en-US" sz="2000" kern="120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限制容器可以使用多少可用的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CPU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资源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smtClean="0">
                          <a:latin typeface="+mn-ea"/>
                        </a:rPr>
                        <a:t>--env-file list</a:t>
                      </a:r>
                      <a:endParaRPr lang="en-US" altLang="zh-CN" sz="2000"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从文件读取环境变量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--cpuset-cpus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限制容器可以使用特定的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CPU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smtClean="0">
                          <a:latin typeface="+mn-ea"/>
                        </a:rPr>
                        <a:t>-p, --publish list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发布容器端口到主机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--cpu-shares</a:t>
                      </a:r>
                      <a:endParaRPr lang="zh-CN" altLang="en-US" sz="2000" kern="120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此值设置为大于或小于默认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1024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值，以增加或减少容器的权重，并使其可以访问主机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CPU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周期的更大或更小比例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smtClean="0">
                          <a:latin typeface="+mn-ea"/>
                        </a:rPr>
                        <a:t>-P, --publish-all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发布容器所有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EXPOSE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的端口到宿主机随机端口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2000" kern="120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smtClean="0">
                          <a:latin typeface="+mn-ea"/>
                        </a:rPr>
                        <a:t>-h, --hostname string</a:t>
                      </a:r>
                      <a:endParaRPr lang="en-US" altLang="zh-CN" sz="2000"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设置容器主机名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kern="120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smtClean="0">
                          <a:latin typeface="+mn-ea"/>
                        </a:rPr>
                        <a:t>--ip string</a:t>
                      </a:r>
                      <a:endParaRPr lang="en-US" altLang="zh-CN" sz="2000"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指定容器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IP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，只能用于自定义网络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kern="120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smtClean="0">
                          <a:latin typeface="+mn-ea"/>
                        </a:rPr>
                        <a:t>--link list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添加连接到另一个容器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--network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连接容器到一个网络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2000"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smtClean="0">
                          <a:latin typeface="+mn-ea"/>
                        </a:rPr>
                        <a:t>--mount mount</a:t>
                      </a:r>
                      <a:endParaRPr lang="en-US" altLang="zh-CN" sz="2000">
                        <a:latin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挂载宿主机分区到容器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smtClean="0">
                          <a:latin typeface="+mn-ea"/>
                        </a:rPr>
                        <a:t>-v, --volume list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挂载宿主机目录到容器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smtClean="0">
                          <a:latin typeface="+mn-ea"/>
                        </a:rPr>
                        <a:t>--restart string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容器退出时重启策略，默认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no</a:t>
                      </a:r>
                    </a:p>
                    <a:p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[always|on-failure]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373"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--add-host list</a:t>
                      </a:r>
                      <a:endParaRPr lang="zh-CN" altLang="en-US" sz="2000" kern="120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添加其他主机到容器中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/etc/hosts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5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5238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第三章 容器管理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53111" y="2204984"/>
            <a:ext cx="4698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管理容器</a:t>
            </a:r>
            <a:r>
              <a:rPr lang="zh-CN" altLang="en-US" sz="4400" b="1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</a:t>
            </a:r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</a:t>
            </a:r>
            <a:endParaRPr lang="zh-CN" altLang="en-US" sz="4400" b="1">
              <a:solidFill>
                <a:srgbClr val="3EA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856544"/>
              </p:ext>
            </p:extLst>
          </p:nvPr>
        </p:nvGraphicFramePr>
        <p:xfrm>
          <a:off x="5150552" y="4425700"/>
          <a:ext cx="12097543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7637"/>
                <a:gridCol w="86599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指令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描述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ls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列出容器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inspect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显示一个或多个容器详细信息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attach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附加本地标准输入，输出和错误到一个运行的容器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exec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在运行容器中执行命令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commit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创建一个新镜像来自一个容器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cp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拷贝文件</a:t>
                      </a:r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文件夹到一个容器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logs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获取一个容器日志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port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列出或指定容器端口映射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stats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显示容器资源使用统计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top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显示一个容器运行的进程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update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更新一个或多个容器配置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stop/start</a:t>
                      </a:r>
                      <a:endParaRPr lang="zh-CN" altLang="en-US" sz="24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停止</a:t>
                      </a:r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启动一个或多个容器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rm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删除一个或多个容器</a:t>
                      </a:r>
                      <a:endParaRPr lang="zh-CN" altLang="en-US" sz="24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2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8008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管理应用程序数据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2557" y="4529643"/>
            <a:ext cx="225588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3EA097"/>
              </a:buClr>
            </a:pPr>
            <a:r>
              <a:rPr lang="en-US" altLang="zh-CN" sz="2800" smtClean="0">
                <a:latin typeface="+mn-ea"/>
              </a:rPr>
              <a:t>Docker</a:t>
            </a:r>
            <a:r>
              <a:rPr lang="zh-CN" altLang="en-US" sz="2800" smtClean="0">
                <a:latin typeface="+mn-ea"/>
              </a:rPr>
              <a:t>提供三种不同的方式将数据从宿主机挂载到容器中：</a:t>
            </a:r>
            <a:r>
              <a:rPr lang="en-US" altLang="zh-CN" sz="2800" smtClean="0">
                <a:latin typeface="+mn-ea"/>
              </a:rPr>
              <a:t>v</a:t>
            </a:r>
            <a:r>
              <a:rPr lang="en-US" altLang="zh-CN" sz="2800">
                <a:latin typeface="+mn-ea"/>
              </a:rPr>
              <a:t>o</a:t>
            </a:r>
            <a:r>
              <a:rPr lang="en-US" altLang="zh-CN" sz="2800" smtClean="0">
                <a:latin typeface="+mn-ea"/>
              </a:rPr>
              <a:t>lumes</a:t>
            </a:r>
            <a:r>
              <a:rPr lang="zh-CN" altLang="en-US" sz="2800" smtClean="0">
                <a:latin typeface="+mn-ea"/>
              </a:rPr>
              <a:t>，</a:t>
            </a:r>
            <a:r>
              <a:rPr lang="en-US" altLang="zh-CN" sz="2800" smtClean="0">
                <a:latin typeface="+mn-ea"/>
              </a:rPr>
              <a:t>bind mounts</a:t>
            </a:r>
            <a:r>
              <a:rPr lang="zh-CN" altLang="en-US" sz="2800" smtClean="0">
                <a:latin typeface="+mn-ea"/>
              </a:rPr>
              <a:t>和</a:t>
            </a:r>
            <a:r>
              <a:rPr lang="en-US" altLang="zh-CN" sz="2800" smtClean="0">
                <a:latin typeface="+mn-ea"/>
              </a:rPr>
              <a:t>tmpfs</a:t>
            </a:r>
            <a:r>
              <a:rPr lang="zh-CN" altLang="en-US" sz="2800" smtClean="0">
                <a:latin typeface="+mn-ea"/>
              </a:rPr>
              <a:t>。</a:t>
            </a:r>
            <a:endParaRPr lang="en-US" altLang="zh-CN" sz="2800" smtClean="0">
              <a:latin typeface="+mn-ea"/>
            </a:endParaRPr>
          </a:p>
          <a:p>
            <a:pPr>
              <a:lnSpc>
                <a:spcPct val="150000"/>
              </a:lnSpc>
              <a:buClr>
                <a:srgbClr val="3EA097"/>
              </a:buClr>
            </a:pPr>
            <a:r>
              <a:rPr lang="en-US" altLang="zh-CN" sz="2800" smtClean="0">
                <a:latin typeface="+mn-ea"/>
              </a:rPr>
              <a:t>volumes</a:t>
            </a:r>
            <a:r>
              <a:rPr lang="zh-CN" altLang="en-US" sz="2800" smtClean="0">
                <a:latin typeface="+mn-ea"/>
              </a:rPr>
              <a:t>：</a:t>
            </a:r>
            <a:r>
              <a:rPr lang="en-US" altLang="zh-CN" sz="2800" smtClean="0">
                <a:latin typeface="+mn-ea"/>
              </a:rPr>
              <a:t>Docker</a:t>
            </a:r>
            <a:r>
              <a:rPr lang="zh-CN" altLang="en-US" sz="2800" smtClean="0">
                <a:latin typeface="+mn-ea"/>
              </a:rPr>
              <a:t>管理宿主机文件系统的一部分（</a:t>
            </a:r>
            <a:r>
              <a:rPr lang="en-US" altLang="zh-CN" sz="2800" smtClean="0">
                <a:latin typeface="+mn-ea"/>
              </a:rPr>
              <a:t>/var/lib/docker/volumes</a:t>
            </a:r>
            <a:r>
              <a:rPr lang="zh-CN" altLang="en-US" sz="2800" smtClean="0">
                <a:latin typeface="+mn-ea"/>
              </a:rPr>
              <a:t>）。</a:t>
            </a:r>
            <a:endParaRPr lang="en-US" altLang="zh-CN" sz="2800" smtClean="0">
              <a:latin typeface="+mn-ea"/>
            </a:endParaRPr>
          </a:p>
          <a:p>
            <a:pPr>
              <a:lnSpc>
                <a:spcPct val="150000"/>
              </a:lnSpc>
              <a:buClr>
                <a:srgbClr val="3EA097"/>
              </a:buClr>
            </a:pPr>
            <a:r>
              <a:rPr lang="en-US" altLang="zh-CN" sz="2800" smtClean="0">
                <a:latin typeface="+mn-ea"/>
              </a:rPr>
              <a:t>bind mounts</a:t>
            </a:r>
            <a:r>
              <a:rPr lang="zh-CN" altLang="en-US" sz="2800" smtClean="0">
                <a:latin typeface="+mn-ea"/>
              </a:rPr>
              <a:t>：可以存储在宿主机系统的任意位置。</a:t>
            </a:r>
            <a:endParaRPr lang="en-US" altLang="zh-CN" sz="2800" smtClean="0">
              <a:latin typeface="+mn-ea"/>
            </a:endParaRPr>
          </a:p>
          <a:p>
            <a:pPr>
              <a:lnSpc>
                <a:spcPct val="150000"/>
              </a:lnSpc>
              <a:buClr>
                <a:srgbClr val="3EA097"/>
              </a:buClr>
            </a:pPr>
            <a:r>
              <a:rPr lang="en-US" altLang="zh-CN" sz="2800" smtClean="0">
                <a:latin typeface="+mn-ea"/>
              </a:rPr>
              <a:t>tmpfs</a:t>
            </a:r>
            <a:r>
              <a:rPr lang="zh-CN" altLang="en-US" sz="2800" smtClean="0">
                <a:latin typeface="+mn-ea"/>
              </a:rPr>
              <a:t>：挂载存储在宿主机系统的内存中，而不会写入宿主机的文件系统。</a:t>
            </a:r>
            <a:endParaRPr lang="en-US" altLang="zh-CN" sz="280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144" y="8393770"/>
            <a:ext cx="7704922" cy="400236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686593" y="2204984"/>
            <a:ext cx="7831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4400" b="1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  <a:r>
              <a:rPr lang="zh-CN" altLang="en-US" sz="4400" b="1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主机数据挂载到容器</a:t>
            </a:r>
          </a:p>
        </p:txBody>
      </p:sp>
    </p:spTree>
    <p:extLst>
      <p:ext uri="{BB962C8B-B14F-4D97-AF65-F5344CB8AC3E}">
        <p14:creationId xmlns:p14="http://schemas.microsoft.com/office/powerpoint/2010/main" val="139610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8008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第四章 管理应用程序数据</a:t>
            </a:r>
          </a:p>
        </p:txBody>
      </p:sp>
      <p:sp>
        <p:nvSpPr>
          <p:cNvPr id="2" name="矩形 1"/>
          <p:cNvSpPr/>
          <p:nvPr/>
        </p:nvSpPr>
        <p:spPr>
          <a:xfrm>
            <a:off x="720214" y="3954766"/>
            <a:ext cx="22558886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latin typeface="+mn-ea"/>
              </a:rPr>
              <a:t>管理卷：</a:t>
            </a:r>
            <a:endParaRPr lang="en-US" altLang="zh-CN" sz="2800" b="1" smtClean="0">
              <a:latin typeface="+mn-ea"/>
            </a:endParaRPr>
          </a:p>
          <a:p>
            <a:r>
              <a:rPr lang="en-US" altLang="zh-CN" sz="2800" smtClean="0">
                <a:latin typeface="+mn-ea"/>
              </a:rPr>
              <a:t># </a:t>
            </a:r>
            <a:r>
              <a:rPr lang="en-US" altLang="zh-CN" sz="2800">
                <a:latin typeface="+mn-ea"/>
              </a:rPr>
              <a:t>docker volume create </a:t>
            </a:r>
            <a:r>
              <a:rPr lang="en-US" altLang="zh-CN" sz="2800" smtClean="0">
                <a:latin typeface="+mn-ea"/>
              </a:rPr>
              <a:t>nginx-vol</a:t>
            </a:r>
          </a:p>
          <a:p>
            <a:r>
              <a:rPr lang="en-US" altLang="zh-CN" sz="2800" smtClean="0">
                <a:latin typeface="+mn-ea"/>
              </a:rPr>
              <a:t># </a:t>
            </a:r>
            <a:r>
              <a:rPr lang="en-US" altLang="zh-CN" sz="2800">
                <a:latin typeface="+mn-ea"/>
              </a:rPr>
              <a:t>docker volume ls</a:t>
            </a:r>
            <a:endParaRPr lang="zh-CN" altLang="zh-CN" sz="2800">
              <a:latin typeface="+mn-ea"/>
            </a:endParaRPr>
          </a:p>
          <a:p>
            <a:r>
              <a:rPr lang="en-US" altLang="zh-CN" sz="2800" smtClean="0">
                <a:latin typeface="+mn-ea"/>
              </a:rPr>
              <a:t># </a:t>
            </a:r>
            <a:r>
              <a:rPr lang="en-US" altLang="zh-CN" sz="2800">
                <a:latin typeface="+mn-ea"/>
              </a:rPr>
              <a:t>docker volume inspect </a:t>
            </a:r>
            <a:r>
              <a:rPr lang="en-US" altLang="zh-CN" sz="2800" smtClean="0">
                <a:latin typeface="+mn-ea"/>
              </a:rPr>
              <a:t>nginx-vol</a:t>
            </a:r>
          </a:p>
          <a:p>
            <a:r>
              <a:rPr lang="zh-CN" altLang="en-US" sz="2800" b="1" smtClean="0">
                <a:latin typeface="+mn-ea"/>
              </a:rPr>
              <a:t>用</a:t>
            </a:r>
            <a:r>
              <a:rPr lang="zh-CN" altLang="en-US" sz="2800" b="1">
                <a:latin typeface="+mn-ea"/>
              </a:rPr>
              <a:t>卷</a:t>
            </a:r>
            <a:r>
              <a:rPr lang="zh-CN" altLang="en-US" sz="2800" b="1" smtClean="0">
                <a:latin typeface="+mn-ea"/>
              </a:rPr>
              <a:t>创建一个容器：</a:t>
            </a:r>
            <a:endParaRPr lang="en-US" altLang="zh-CN" sz="2800" b="1" smtClean="0">
              <a:latin typeface="+mn-ea"/>
            </a:endParaRPr>
          </a:p>
          <a:p>
            <a:r>
              <a:rPr lang="en-US" altLang="zh-CN" sz="2800" smtClean="0">
                <a:latin typeface="+mn-ea"/>
              </a:rPr>
              <a:t># </a:t>
            </a:r>
            <a:r>
              <a:rPr lang="en-US" altLang="zh-CN" sz="2800">
                <a:latin typeface="+mn-ea"/>
              </a:rPr>
              <a:t>docker run -d </a:t>
            </a:r>
            <a:r>
              <a:rPr lang="en-US" altLang="zh-CN" sz="2800" smtClean="0">
                <a:latin typeface="+mn-ea"/>
              </a:rPr>
              <a:t>-</a:t>
            </a:r>
            <a:r>
              <a:rPr lang="en-US" altLang="zh-CN" sz="2800">
                <a:latin typeface="+mn-ea"/>
              </a:rPr>
              <a:t>it </a:t>
            </a:r>
            <a:r>
              <a:rPr lang="en-US" altLang="zh-CN" sz="2800" smtClean="0">
                <a:latin typeface="+mn-ea"/>
              </a:rPr>
              <a:t>--name=nginx-test --</a:t>
            </a:r>
            <a:r>
              <a:rPr lang="en-US" altLang="zh-CN" sz="2800">
                <a:latin typeface="+mn-ea"/>
              </a:rPr>
              <a:t>mount </a:t>
            </a:r>
            <a:r>
              <a:rPr lang="en-US" altLang="zh-CN" sz="2800" smtClean="0">
                <a:latin typeface="+mn-ea"/>
              </a:rPr>
              <a:t>src=nginx-vol,dst=/</a:t>
            </a:r>
            <a:r>
              <a:rPr lang="en-US" altLang="zh-CN" sz="2800">
                <a:latin typeface="+mn-ea"/>
              </a:rPr>
              <a:t>usr/share/nginx/html </a:t>
            </a:r>
            <a:r>
              <a:rPr lang="en-US" altLang="zh-CN" sz="2800" smtClean="0">
                <a:latin typeface="+mn-ea"/>
              </a:rPr>
              <a:t>nginx</a:t>
            </a:r>
            <a:endParaRPr lang="zh-CN" altLang="zh-CN" sz="2800">
              <a:latin typeface="+mn-ea"/>
            </a:endParaRPr>
          </a:p>
          <a:p>
            <a:r>
              <a:rPr lang="en-US" altLang="zh-CN" sz="2800" smtClean="0">
                <a:latin typeface="+mn-ea"/>
              </a:rPr>
              <a:t># </a:t>
            </a:r>
            <a:r>
              <a:rPr lang="en-US" altLang="zh-CN" sz="2800">
                <a:latin typeface="+mn-ea"/>
              </a:rPr>
              <a:t>docker run -d </a:t>
            </a:r>
            <a:r>
              <a:rPr lang="en-US" altLang="zh-CN" sz="2800" smtClean="0">
                <a:latin typeface="+mn-ea"/>
              </a:rPr>
              <a:t>-</a:t>
            </a:r>
            <a:r>
              <a:rPr lang="en-US" altLang="zh-CN" sz="2800">
                <a:latin typeface="+mn-ea"/>
              </a:rPr>
              <a:t>it </a:t>
            </a:r>
            <a:r>
              <a:rPr lang="en-US" altLang="zh-CN" sz="2800" smtClean="0">
                <a:latin typeface="+mn-ea"/>
              </a:rPr>
              <a:t>--name=nginx-test -</a:t>
            </a:r>
            <a:r>
              <a:rPr lang="en-US" altLang="zh-CN" sz="2800">
                <a:latin typeface="+mn-ea"/>
              </a:rPr>
              <a:t>v nginx-vol:/usr/share/nginx/html </a:t>
            </a:r>
            <a:r>
              <a:rPr lang="en-US" altLang="zh-CN" sz="2800" smtClean="0">
                <a:latin typeface="+mn-ea"/>
              </a:rPr>
              <a:t>nginx</a:t>
            </a:r>
            <a:endParaRPr lang="zh-CN" altLang="zh-CN" sz="2800">
              <a:latin typeface="+mn-ea"/>
            </a:endParaRPr>
          </a:p>
          <a:p>
            <a:r>
              <a:rPr lang="zh-CN" altLang="en-US" sz="2800" b="1" smtClean="0">
                <a:latin typeface="+mn-ea"/>
              </a:rPr>
              <a:t>清理：</a:t>
            </a:r>
            <a:endParaRPr lang="en-US" altLang="zh-CN" sz="2800" b="1" smtClean="0">
              <a:latin typeface="+mn-ea"/>
            </a:endParaRPr>
          </a:p>
          <a:p>
            <a:r>
              <a:rPr lang="en-US" altLang="zh-CN" sz="2800" smtClean="0">
                <a:latin typeface="+mn-ea"/>
              </a:rPr>
              <a:t># docker </a:t>
            </a:r>
            <a:r>
              <a:rPr lang="en-US" altLang="zh-CN" sz="2800">
                <a:latin typeface="+mn-ea"/>
              </a:rPr>
              <a:t>container stop </a:t>
            </a:r>
            <a:r>
              <a:rPr lang="en-US" altLang="zh-CN" sz="2800" smtClean="0">
                <a:latin typeface="+mn-ea"/>
              </a:rPr>
              <a:t>nginx-test</a:t>
            </a:r>
          </a:p>
          <a:p>
            <a:r>
              <a:rPr lang="en-US" altLang="zh-CN" sz="2800" smtClean="0">
                <a:latin typeface="+mn-ea"/>
              </a:rPr>
              <a:t># docker </a:t>
            </a:r>
            <a:r>
              <a:rPr lang="en-US" altLang="zh-CN" sz="2800">
                <a:latin typeface="+mn-ea"/>
              </a:rPr>
              <a:t>container rm nginx-test </a:t>
            </a:r>
            <a:endParaRPr lang="en-US" altLang="zh-CN" sz="2800" smtClean="0">
              <a:latin typeface="+mn-ea"/>
            </a:endParaRPr>
          </a:p>
          <a:p>
            <a:r>
              <a:rPr lang="en-US" altLang="zh-CN" sz="2800" smtClean="0">
                <a:latin typeface="+mn-ea"/>
              </a:rPr>
              <a:t># docker </a:t>
            </a:r>
            <a:r>
              <a:rPr lang="en-US" altLang="zh-CN" sz="2800">
                <a:latin typeface="+mn-ea"/>
              </a:rPr>
              <a:t>volume rm </a:t>
            </a:r>
            <a:r>
              <a:rPr lang="en-US" altLang="zh-CN" sz="2800" smtClean="0">
                <a:latin typeface="+mn-ea"/>
              </a:rPr>
              <a:t>nginx-vol</a:t>
            </a:r>
          </a:p>
          <a:p>
            <a:pPr>
              <a:lnSpc>
                <a:spcPct val="150000"/>
              </a:lnSpc>
            </a:pPr>
            <a:endParaRPr lang="en-US" altLang="zh-CN" sz="280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smtClean="0">
                <a:latin typeface="+mn-ea"/>
              </a:rPr>
              <a:t>注意：</a:t>
            </a:r>
            <a:endParaRPr lang="en-US" altLang="zh-CN" sz="2800" smtClean="0">
              <a:latin typeface="+mn-ea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800" smtClean="0">
                <a:latin typeface="+mn-ea"/>
              </a:rPr>
              <a:t>如果没有指定卷，自动创建。</a:t>
            </a:r>
            <a:endParaRPr lang="en-US" altLang="zh-CN" sz="2800" smtClean="0">
              <a:latin typeface="+mn-ea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800" smtClean="0">
                <a:latin typeface="+mn-ea"/>
              </a:rPr>
              <a:t>建议使用</a:t>
            </a:r>
            <a:r>
              <a:rPr lang="en-US" altLang="zh-CN" sz="2800" smtClean="0">
                <a:latin typeface="+mn-ea"/>
              </a:rPr>
              <a:t>—mount</a:t>
            </a:r>
            <a:r>
              <a:rPr lang="zh-CN" altLang="en-US" sz="2800" smtClean="0">
                <a:latin typeface="+mn-ea"/>
              </a:rPr>
              <a:t>，更通用。</a:t>
            </a:r>
            <a:endParaRPr lang="en-US" altLang="zh-CN" sz="280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80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smtClean="0">
                <a:latin typeface="+mn-ea"/>
              </a:rPr>
              <a:t>官方文档：</a:t>
            </a:r>
            <a:r>
              <a:rPr lang="en-US" altLang="zh-CN" sz="2800" smtClean="0">
                <a:latin typeface="+mn-ea"/>
              </a:rPr>
              <a:t>https</a:t>
            </a:r>
            <a:r>
              <a:rPr lang="en-US" altLang="zh-CN" sz="2800">
                <a:latin typeface="+mn-ea"/>
              </a:rPr>
              <a:t>://docs.docker.com/engine/admin/volumes/volumes/#</a:t>
            </a:r>
            <a:r>
              <a:rPr lang="en-US" altLang="zh-CN" sz="2800" smtClean="0">
                <a:latin typeface="+mn-ea"/>
              </a:rPr>
              <a:t>start-a-container-with-a-volume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434973" y="2204984"/>
            <a:ext cx="2334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Volume</a:t>
            </a:r>
            <a:endParaRPr lang="zh-CN" altLang="en-US" sz="4400" b="1">
              <a:solidFill>
                <a:srgbClr val="3EA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7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8008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第四章 管理应用程序数据</a:t>
            </a:r>
          </a:p>
        </p:txBody>
      </p:sp>
      <p:sp>
        <p:nvSpPr>
          <p:cNvPr id="2" name="矩形 1"/>
          <p:cNvSpPr/>
          <p:nvPr/>
        </p:nvSpPr>
        <p:spPr>
          <a:xfrm>
            <a:off x="697354" y="3869540"/>
            <a:ext cx="22558886" cy="750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latin typeface="+mn-ea"/>
              </a:rPr>
              <a:t>用卷创建</a:t>
            </a:r>
            <a:r>
              <a:rPr lang="zh-CN" altLang="en-US" sz="2800" b="1">
                <a:latin typeface="+mn-ea"/>
              </a:rPr>
              <a:t>一个容器：</a:t>
            </a:r>
            <a:endParaRPr lang="en-US" altLang="zh-CN" sz="2800" b="1">
              <a:latin typeface="+mn-ea"/>
            </a:endParaRPr>
          </a:p>
          <a:p>
            <a:r>
              <a:rPr lang="en-US" altLang="zh-CN" sz="2800">
                <a:latin typeface="+mn-ea"/>
              </a:rPr>
              <a:t># docker run -d -</a:t>
            </a:r>
            <a:r>
              <a:rPr lang="en-US" altLang="zh-CN" sz="2800" smtClean="0">
                <a:latin typeface="+mn-ea"/>
              </a:rPr>
              <a:t>it </a:t>
            </a:r>
            <a:r>
              <a:rPr lang="en-US" altLang="zh-CN" sz="2800">
                <a:latin typeface="+mn-ea"/>
              </a:rPr>
              <a:t>--name=nginx-test --mount </a:t>
            </a:r>
            <a:r>
              <a:rPr lang="en-US" altLang="zh-CN" sz="2800" smtClean="0">
                <a:latin typeface="+mn-ea"/>
              </a:rPr>
              <a:t>type=bind,src=/app/wwwroot,dst=/</a:t>
            </a:r>
            <a:r>
              <a:rPr lang="en-US" altLang="zh-CN" sz="2800">
                <a:latin typeface="+mn-ea"/>
              </a:rPr>
              <a:t>usr/share/nginx/html nginx</a:t>
            </a:r>
            <a:endParaRPr lang="zh-CN" altLang="zh-CN" sz="2800">
              <a:latin typeface="+mn-ea"/>
            </a:endParaRPr>
          </a:p>
          <a:p>
            <a:r>
              <a:rPr lang="en-US" altLang="zh-CN" sz="2800">
                <a:latin typeface="+mn-ea"/>
              </a:rPr>
              <a:t># docker run -d -it --name=nginx-test -v </a:t>
            </a:r>
            <a:r>
              <a:rPr lang="en-US" altLang="zh-CN" sz="2800" smtClean="0">
                <a:latin typeface="+mn-ea"/>
              </a:rPr>
              <a:t>/app/wwwroot:/usr/share/nginx/html nginx</a:t>
            </a:r>
            <a:endParaRPr lang="zh-CN" altLang="zh-CN" sz="2800">
              <a:latin typeface="+mn-ea"/>
            </a:endParaRPr>
          </a:p>
          <a:p>
            <a:r>
              <a:rPr lang="zh-CN" altLang="en-US" sz="2800" b="1" smtClean="0">
                <a:latin typeface="+mn-ea"/>
              </a:rPr>
              <a:t>验证绑定：</a:t>
            </a:r>
            <a:endParaRPr lang="en-US" altLang="zh-CN" sz="2800" b="1">
              <a:latin typeface="+mn-ea"/>
            </a:endParaRPr>
          </a:p>
          <a:p>
            <a:r>
              <a:rPr lang="en-US" altLang="zh-CN" sz="2800">
                <a:latin typeface="+mn-ea"/>
              </a:rPr>
              <a:t># docker </a:t>
            </a:r>
            <a:r>
              <a:rPr lang="en-US" altLang="zh-CN" sz="2800" smtClean="0">
                <a:latin typeface="+mn-ea"/>
              </a:rPr>
              <a:t>inspect nginx-test</a:t>
            </a:r>
          </a:p>
          <a:p>
            <a:r>
              <a:rPr lang="zh-CN" altLang="en-US" sz="2800" b="1" smtClean="0">
                <a:latin typeface="+mn-ea"/>
              </a:rPr>
              <a:t>清理：</a:t>
            </a:r>
            <a:endParaRPr lang="en-US" altLang="zh-CN" sz="2800" b="1" smtClean="0">
              <a:latin typeface="+mn-ea"/>
            </a:endParaRPr>
          </a:p>
          <a:p>
            <a:r>
              <a:rPr lang="en-US" altLang="zh-CN" sz="2800">
                <a:latin typeface="+mn-ea"/>
              </a:rPr>
              <a:t># docker container stop nginx-test </a:t>
            </a:r>
          </a:p>
          <a:p>
            <a:r>
              <a:rPr lang="en-US" altLang="zh-CN" sz="2800">
                <a:latin typeface="+mn-ea"/>
              </a:rPr>
              <a:t># docker container rm nginx-test </a:t>
            </a:r>
            <a:endParaRPr lang="zh-CN" altLang="zh-CN" sz="280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80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smtClean="0">
                <a:latin typeface="+mn-ea"/>
              </a:rPr>
              <a:t>注意：</a:t>
            </a:r>
            <a:endParaRPr lang="en-US" altLang="zh-CN" sz="2800">
              <a:latin typeface="+mn-ea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800" smtClean="0">
                <a:latin typeface="+mn-ea"/>
              </a:rPr>
              <a:t>如果源文件</a:t>
            </a:r>
            <a:r>
              <a:rPr lang="en-US" altLang="zh-CN" sz="2800" smtClean="0">
                <a:latin typeface="+mn-ea"/>
              </a:rPr>
              <a:t>/</a:t>
            </a:r>
            <a:r>
              <a:rPr lang="zh-CN" altLang="en-US" sz="2800" smtClean="0">
                <a:latin typeface="+mn-ea"/>
              </a:rPr>
              <a:t>目录没有存在，不会自动创建，会抛出一个错误。</a:t>
            </a:r>
            <a:endParaRPr lang="en-US" altLang="zh-CN" sz="2800">
              <a:latin typeface="+mn-ea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800" smtClean="0">
                <a:latin typeface="+mn-ea"/>
              </a:rPr>
              <a:t>如果挂载目标在容器中非空目录，则该目录现有内容将被隐藏。</a:t>
            </a:r>
            <a:endParaRPr lang="en-US" altLang="zh-CN" sz="280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80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+mn-ea"/>
              </a:rPr>
              <a:t>官方文档</a:t>
            </a:r>
            <a:r>
              <a:rPr lang="zh-CN" altLang="en-US" sz="2800" smtClean="0">
                <a:latin typeface="+mn-ea"/>
              </a:rPr>
              <a:t>：</a:t>
            </a:r>
            <a:r>
              <a:rPr lang="en-US" altLang="zh-CN" sz="2800">
                <a:latin typeface="+mn-ea"/>
              </a:rPr>
              <a:t>https://docs.docker.com/engine/admin/volumes/bind-mounts/#start-a-container-with-a-bind-mount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81915" y="2204984"/>
            <a:ext cx="3841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Bind Mounts</a:t>
            </a:r>
            <a:endParaRPr lang="zh-CN" altLang="en-US" sz="4400" b="1">
              <a:solidFill>
                <a:srgbClr val="3EA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003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8008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第四章 管理应用程序数据</a:t>
            </a:r>
          </a:p>
        </p:txBody>
      </p:sp>
      <p:sp>
        <p:nvSpPr>
          <p:cNvPr id="2" name="矩形 1"/>
          <p:cNvSpPr/>
          <p:nvPr/>
        </p:nvSpPr>
        <p:spPr>
          <a:xfrm>
            <a:off x="720214" y="3282375"/>
            <a:ext cx="22766319" cy="100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+mn-ea"/>
              </a:rPr>
              <a:t>1</a:t>
            </a:r>
            <a:r>
              <a:rPr lang="zh-CN" altLang="en-US" sz="2400" b="1" smtClean="0">
                <a:latin typeface="+mn-ea"/>
              </a:rPr>
              <a:t>、自定义网络</a:t>
            </a:r>
            <a:endParaRPr lang="en-US" altLang="zh-CN" sz="2400" b="1" smtClean="0">
              <a:latin typeface="+mn-ea"/>
            </a:endParaRPr>
          </a:p>
          <a:p>
            <a:r>
              <a:rPr lang="en-US" altLang="zh-CN" sz="2400" smtClean="0">
                <a:latin typeface="+mn-ea"/>
              </a:rPr>
              <a:t>docker network create lnmp</a:t>
            </a:r>
          </a:p>
          <a:p>
            <a:r>
              <a:rPr lang="en-US" altLang="zh-CN" sz="2400" b="1" smtClean="0">
                <a:latin typeface="+mn-ea"/>
              </a:rPr>
              <a:t>2</a:t>
            </a:r>
            <a:r>
              <a:rPr lang="zh-CN" altLang="en-US" sz="2400" b="1" smtClean="0">
                <a:latin typeface="+mn-ea"/>
              </a:rPr>
              <a:t>、创建</a:t>
            </a:r>
            <a:r>
              <a:rPr lang="en-US" altLang="zh-CN" sz="2400" b="1">
                <a:latin typeface="+mn-ea"/>
              </a:rPr>
              <a:t>Mysql</a:t>
            </a:r>
            <a:r>
              <a:rPr lang="zh-CN" altLang="en-US" sz="2400" b="1">
                <a:latin typeface="+mn-ea"/>
              </a:rPr>
              <a:t>数据库容器</a:t>
            </a:r>
          </a:p>
          <a:p>
            <a:r>
              <a:rPr lang="en-US" altLang="zh-CN" sz="2400">
                <a:latin typeface="+mn-ea"/>
              </a:rPr>
              <a:t>docker run -itd \</a:t>
            </a:r>
          </a:p>
          <a:p>
            <a:r>
              <a:rPr lang="en-US" altLang="zh-CN" sz="2400">
                <a:latin typeface="+mn-ea"/>
              </a:rPr>
              <a:t>--name lnmp_mysql \</a:t>
            </a:r>
          </a:p>
          <a:p>
            <a:r>
              <a:rPr lang="en-US" altLang="zh-CN" sz="2400">
                <a:latin typeface="+mn-ea"/>
              </a:rPr>
              <a:t>--net lnmp \</a:t>
            </a:r>
          </a:p>
          <a:p>
            <a:r>
              <a:rPr lang="en-US" altLang="zh-CN" sz="2400">
                <a:latin typeface="+mn-ea"/>
              </a:rPr>
              <a:t>-p 3306:3306 \</a:t>
            </a:r>
          </a:p>
          <a:p>
            <a:r>
              <a:rPr lang="en-US" altLang="zh-CN" sz="2400">
                <a:latin typeface="+mn-ea"/>
              </a:rPr>
              <a:t>--mount src=mysql-vol,dst=/var/lib/mysql \</a:t>
            </a:r>
          </a:p>
          <a:p>
            <a:r>
              <a:rPr lang="en-US" altLang="zh-CN" sz="2400">
                <a:latin typeface="+mn-ea"/>
              </a:rPr>
              <a:t>-e MYSQL_ROOT_PASSWORD=123456 \</a:t>
            </a:r>
          </a:p>
          <a:p>
            <a:r>
              <a:rPr lang="en-US" altLang="zh-CN" sz="2400" smtClean="0">
                <a:latin typeface="+mn-ea"/>
              </a:rPr>
              <a:t>mysql:5.7 </a:t>
            </a:r>
            <a:r>
              <a:rPr lang="en-US" altLang="zh-CN" sz="2400">
                <a:latin typeface="+mn-ea"/>
              </a:rPr>
              <a:t>--</a:t>
            </a:r>
            <a:r>
              <a:rPr lang="en-US" altLang="zh-CN" sz="2400" smtClean="0">
                <a:latin typeface="+mn-ea"/>
              </a:rPr>
              <a:t>character-set-server=utf8</a:t>
            </a:r>
          </a:p>
          <a:p>
            <a:endParaRPr lang="en-US" altLang="zh-CN" sz="2400">
              <a:latin typeface="+mn-ea"/>
            </a:endParaRPr>
          </a:p>
          <a:p>
            <a:r>
              <a:rPr lang="en-US" altLang="zh-CN" sz="2400" b="1" smtClean="0">
                <a:latin typeface="+mn-ea"/>
              </a:rPr>
              <a:t>3</a:t>
            </a:r>
            <a:r>
              <a:rPr lang="zh-CN" altLang="en-US" sz="2400" b="1" smtClean="0">
                <a:latin typeface="+mn-ea"/>
              </a:rPr>
              <a:t>、创建</a:t>
            </a:r>
            <a:r>
              <a:rPr lang="zh-CN" altLang="en-US" sz="2400" b="1">
                <a:latin typeface="+mn-ea"/>
              </a:rPr>
              <a:t>所需</a:t>
            </a:r>
            <a:r>
              <a:rPr lang="zh-CN" altLang="en-US" sz="2400" b="1" smtClean="0">
                <a:latin typeface="+mn-ea"/>
              </a:rPr>
              <a:t>数据库 </a:t>
            </a:r>
            <a:endParaRPr lang="zh-CN" altLang="en-US" sz="2400" b="1">
              <a:latin typeface="+mn-ea"/>
            </a:endParaRPr>
          </a:p>
          <a:p>
            <a:r>
              <a:rPr lang="en-US" altLang="zh-CN" sz="2400">
                <a:latin typeface="+mn-ea"/>
              </a:rPr>
              <a:t>docker exec lnmp_mysql sh \</a:t>
            </a:r>
          </a:p>
          <a:p>
            <a:r>
              <a:rPr lang="en-US" altLang="zh-CN" sz="2400">
                <a:latin typeface="+mn-ea"/>
              </a:rPr>
              <a:t>-c 'exec mysql -uroot -p"$MYSQL_ROOT_PASSWORD" -e"create database wp"' </a:t>
            </a:r>
            <a:endParaRPr lang="en-US" altLang="zh-CN" sz="2400" smtClean="0">
              <a:latin typeface="+mn-ea"/>
            </a:endParaRPr>
          </a:p>
          <a:p>
            <a:endParaRPr lang="en-US" altLang="zh-CN" sz="2400">
              <a:latin typeface="+mn-ea"/>
            </a:endParaRPr>
          </a:p>
          <a:p>
            <a:r>
              <a:rPr lang="en-US" altLang="zh-CN" sz="2400" b="1" smtClean="0">
                <a:latin typeface="+mn-ea"/>
              </a:rPr>
              <a:t>4</a:t>
            </a:r>
            <a:r>
              <a:rPr lang="zh-CN" altLang="en-US" sz="2400" b="1" smtClean="0">
                <a:latin typeface="+mn-ea"/>
              </a:rPr>
              <a:t>、创建</a:t>
            </a:r>
            <a:r>
              <a:rPr lang="en-US" altLang="zh-CN" sz="2400" b="1">
                <a:latin typeface="+mn-ea"/>
              </a:rPr>
              <a:t>PHP</a:t>
            </a:r>
            <a:r>
              <a:rPr lang="zh-CN" altLang="en-US" sz="2400" b="1">
                <a:latin typeface="+mn-ea"/>
              </a:rPr>
              <a:t>环境容器</a:t>
            </a:r>
          </a:p>
          <a:p>
            <a:r>
              <a:rPr lang="en-US" altLang="zh-CN" sz="2400">
                <a:latin typeface="+mn-ea"/>
              </a:rPr>
              <a:t>docker run -itd \</a:t>
            </a:r>
          </a:p>
          <a:p>
            <a:r>
              <a:rPr lang="en-US" altLang="zh-CN" sz="2400">
                <a:latin typeface="+mn-ea"/>
              </a:rPr>
              <a:t>--name lnmp_web \</a:t>
            </a:r>
          </a:p>
          <a:p>
            <a:r>
              <a:rPr lang="en-US" altLang="zh-CN" sz="2400">
                <a:latin typeface="+mn-ea"/>
              </a:rPr>
              <a:t>--net lnmp \</a:t>
            </a:r>
          </a:p>
          <a:p>
            <a:r>
              <a:rPr lang="en-US" altLang="zh-CN" sz="2400">
                <a:latin typeface="+mn-ea"/>
              </a:rPr>
              <a:t>-p 88:80 \</a:t>
            </a:r>
          </a:p>
          <a:p>
            <a:r>
              <a:rPr lang="en-US" altLang="zh-CN" sz="2400">
                <a:latin typeface="+mn-ea"/>
              </a:rPr>
              <a:t>--mount type=bind,src=/app/wwwroot,dst=/var/www/html </a:t>
            </a:r>
            <a:r>
              <a:rPr lang="en-US" altLang="zh-CN" sz="2400" smtClean="0">
                <a:latin typeface="+mn-ea"/>
              </a:rPr>
              <a:t>richarvey/nginx-php-fpm</a:t>
            </a:r>
          </a:p>
          <a:p>
            <a:endParaRPr lang="en-US" altLang="zh-CN" sz="2400">
              <a:latin typeface="+mn-ea"/>
            </a:endParaRPr>
          </a:p>
          <a:p>
            <a:r>
              <a:rPr lang="en-US" altLang="zh-CN" sz="2400" b="1" smtClean="0">
                <a:latin typeface="+mn-ea"/>
              </a:rPr>
              <a:t>5</a:t>
            </a:r>
            <a:r>
              <a:rPr lang="zh-CN" altLang="en-US" sz="2400" b="1" smtClean="0">
                <a:latin typeface="+mn-ea"/>
              </a:rPr>
              <a:t>、</a:t>
            </a:r>
            <a:r>
              <a:rPr lang="zh-CN" altLang="en-US" sz="2400" b="1">
                <a:latin typeface="+mn-ea"/>
              </a:rPr>
              <a:t>以</a:t>
            </a:r>
            <a:r>
              <a:rPr lang="en-US" altLang="zh-CN" sz="2400" b="1">
                <a:latin typeface="+mn-ea"/>
              </a:rPr>
              <a:t>wordpress</a:t>
            </a:r>
            <a:r>
              <a:rPr lang="zh-CN" altLang="en-US" sz="2400" b="1">
                <a:latin typeface="+mn-ea"/>
              </a:rPr>
              <a:t>博客为例测试</a:t>
            </a:r>
          </a:p>
          <a:p>
            <a:r>
              <a:rPr lang="en-US" altLang="zh-CN" sz="2400" smtClean="0">
                <a:latin typeface="+mn-ea"/>
              </a:rPr>
              <a:t>wget </a:t>
            </a:r>
            <a:r>
              <a:rPr lang="en-US" altLang="zh-CN" sz="2400">
                <a:latin typeface="+mn-ea"/>
              </a:rPr>
              <a:t>https://cn.wordpress.org/wordpress-4.7.4-zh_CN.tar.gz</a:t>
            </a:r>
          </a:p>
          <a:p>
            <a:r>
              <a:rPr lang="en-US" altLang="zh-CN" sz="2400">
                <a:latin typeface="+mn-ea"/>
              </a:rPr>
              <a:t>tar zxf wordpress-4.7.4-zh_CN.tar.gz -C /app/wwwroot</a:t>
            </a:r>
          </a:p>
          <a:p>
            <a:r>
              <a:rPr lang="en-US" altLang="zh-CN" sz="2400">
                <a:latin typeface="+mn-ea"/>
              </a:rPr>
              <a:t># </a:t>
            </a:r>
            <a:r>
              <a:rPr lang="zh-CN" altLang="en-US" sz="2400">
                <a:latin typeface="+mn-ea"/>
              </a:rPr>
              <a:t>浏览器测试访问</a:t>
            </a:r>
          </a:p>
          <a:p>
            <a:r>
              <a:rPr lang="en-US" altLang="zh-CN" sz="2400">
                <a:latin typeface="+mn-ea"/>
              </a:rPr>
              <a:t>http://IP:88/wordpress</a:t>
            </a:r>
            <a:endParaRPr lang="zh-CN" altLang="en-US" sz="240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47740" y="2204984"/>
            <a:ext cx="5309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搭建</a:t>
            </a:r>
            <a:r>
              <a:rPr lang="en-US" altLang="zh-CN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LNMP</a:t>
            </a:r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网站平台</a:t>
            </a:r>
            <a:endParaRPr lang="zh-CN" altLang="en-US" sz="4400" b="1">
              <a:solidFill>
                <a:srgbClr val="3EA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5238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 网络管理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60393" y="3812326"/>
            <a:ext cx="672972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3EA097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网络模式</a:t>
            </a:r>
            <a:endParaRPr lang="en-US" altLang="zh-CN" sz="3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3EA097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容器网络访问原理</a:t>
            </a:r>
            <a:endParaRPr lang="en-US" altLang="zh-CN" sz="3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3EA097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桥接宿主机网络与配置固定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地址</a:t>
            </a:r>
            <a:endParaRPr lang="en-US" altLang="zh-CN" sz="3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18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52389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第五章 网络管理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0213" y="4489723"/>
            <a:ext cx="23121919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+mn-ea"/>
              </a:rPr>
              <a:t>Docker</a:t>
            </a:r>
            <a:r>
              <a:rPr lang="zh-CN" altLang="en-US" sz="2800" b="1" smtClean="0">
                <a:latin typeface="+mn-ea"/>
              </a:rPr>
              <a:t>支持</a:t>
            </a:r>
            <a:r>
              <a:rPr lang="en-US" altLang="zh-CN" sz="2800" b="1" smtClean="0">
                <a:latin typeface="+mn-ea"/>
              </a:rPr>
              <a:t>5</a:t>
            </a:r>
            <a:r>
              <a:rPr lang="zh-CN" altLang="en-US" sz="2800" b="1" smtClean="0">
                <a:latin typeface="+mn-ea"/>
              </a:rPr>
              <a:t>种</a:t>
            </a:r>
            <a:r>
              <a:rPr lang="zh-CN" altLang="en-US" sz="2800" b="1">
                <a:latin typeface="+mn-ea"/>
              </a:rPr>
              <a:t>网络模式</a:t>
            </a:r>
            <a:endParaRPr lang="en-US" altLang="zh-CN" sz="2800" b="1">
              <a:latin typeface="+mn-ea"/>
            </a:endParaRPr>
          </a:p>
          <a:p>
            <a:endParaRPr lang="en-US" altLang="zh-CN" sz="2800" b="1">
              <a:latin typeface="+mn-ea"/>
            </a:endParaRPr>
          </a:p>
          <a:p>
            <a:pPr marL="285750" indent="-285750">
              <a:lnSpc>
                <a:spcPct val="150000"/>
              </a:lnSpc>
              <a:buClr>
                <a:srgbClr val="3EA097"/>
              </a:buClr>
              <a:buFont typeface="Wingdings" panose="05000000000000000000" pitchFamily="2" charset="2"/>
              <a:buChar char="u"/>
            </a:pPr>
            <a:r>
              <a:rPr lang="en-US" altLang="zh-CN" sz="2800" b="1" smtClean="0">
                <a:latin typeface="+mn-ea"/>
              </a:rPr>
              <a:t> bridge</a:t>
            </a:r>
            <a:endParaRPr lang="en-US" altLang="zh-CN" sz="2800" b="1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+mn-ea"/>
              </a:rPr>
              <a:t>默认网络，</a:t>
            </a:r>
            <a:r>
              <a:rPr lang="en-US" altLang="zh-CN" sz="2800">
                <a:latin typeface="+mn-ea"/>
              </a:rPr>
              <a:t>Docker</a:t>
            </a:r>
            <a:r>
              <a:rPr lang="zh-CN" altLang="en-US" sz="2800">
                <a:latin typeface="+mn-ea"/>
              </a:rPr>
              <a:t>启动</a:t>
            </a:r>
            <a:r>
              <a:rPr lang="zh-CN" altLang="en-US" sz="2800" smtClean="0">
                <a:latin typeface="+mn-ea"/>
              </a:rPr>
              <a:t>后默认创建</a:t>
            </a:r>
            <a:r>
              <a:rPr lang="zh-CN" altLang="en-US" sz="2800">
                <a:latin typeface="+mn-ea"/>
              </a:rPr>
              <a:t>一个</a:t>
            </a:r>
            <a:r>
              <a:rPr lang="en-US" altLang="zh-CN" sz="2800">
                <a:latin typeface="+mn-ea"/>
              </a:rPr>
              <a:t>docker0</a:t>
            </a:r>
            <a:r>
              <a:rPr lang="zh-CN" altLang="en-US" sz="2800">
                <a:latin typeface="+mn-ea"/>
              </a:rPr>
              <a:t>网桥，默认创建的容器也是添加到</a:t>
            </a:r>
            <a:r>
              <a:rPr lang="zh-CN" altLang="en-US" sz="2800" smtClean="0">
                <a:latin typeface="+mn-ea"/>
              </a:rPr>
              <a:t>这个网桥中。</a:t>
            </a:r>
            <a:endParaRPr lang="en-US" altLang="zh-CN" sz="280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Clr>
                <a:srgbClr val="3EA097"/>
              </a:buClr>
              <a:buFont typeface="Wingdings" panose="05000000000000000000" pitchFamily="2" charset="2"/>
              <a:buChar char="u"/>
            </a:pPr>
            <a:r>
              <a:rPr lang="en-US" altLang="zh-CN" sz="2800" b="1" smtClean="0">
                <a:latin typeface="+mn-ea"/>
              </a:rPr>
              <a:t> host</a:t>
            </a:r>
          </a:p>
          <a:p>
            <a:pPr>
              <a:lnSpc>
                <a:spcPct val="150000"/>
              </a:lnSpc>
            </a:pPr>
            <a:r>
              <a:rPr lang="zh-CN" altLang="en-US" sz="2800" smtClean="0">
                <a:latin typeface="+mn-ea"/>
              </a:rPr>
              <a:t>容器</a:t>
            </a:r>
            <a:r>
              <a:rPr lang="zh-CN" altLang="en-US" sz="2800">
                <a:latin typeface="+mn-ea"/>
              </a:rPr>
              <a:t>不会获得一个独立的</a:t>
            </a:r>
            <a:r>
              <a:rPr lang="en-US" altLang="zh-CN" sz="2800">
                <a:latin typeface="+mn-ea"/>
              </a:rPr>
              <a:t>network namespace</a:t>
            </a:r>
            <a:r>
              <a:rPr lang="zh-CN" altLang="en-US" sz="2800">
                <a:latin typeface="+mn-ea"/>
              </a:rPr>
              <a:t>，而是与宿主机共用一个。</a:t>
            </a:r>
            <a:endParaRPr lang="en-US" altLang="zh-CN" sz="2800">
              <a:latin typeface="+mn-ea"/>
            </a:endParaRPr>
          </a:p>
          <a:p>
            <a:pPr marL="285750" indent="-285750">
              <a:lnSpc>
                <a:spcPct val="150000"/>
              </a:lnSpc>
              <a:buClr>
                <a:srgbClr val="3EA097"/>
              </a:buClr>
              <a:buFont typeface="Wingdings" panose="05000000000000000000" pitchFamily="2" charset="2"/>
              <a:buChar char="u"/>
            </a:pPr>
            <a:r>
              <a:rPr lang="en-US" altLang="zh-CN" sz="2800" b="1" smtClean="0">
                <a:latin typeface="+mn-ea"/>
              </a:rPr>
              <a:t> none</a:t>
            </a:r>
            <a:endParaRPr lang="en-US" altLang="zh-CN" sz="2800" b="1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+mn-ea"/>
              </a:rPr>
              <a:t>获取独立的</a:t>
            </a:r>
            <a:r>
              <a:rPr lang="en-US" altLang="zh-CN" sz="2800">
                <a:latin typeface="+mn-ea"/>
              </a:rPr>
              <a:t>network namespace</a:t>
            </a:r>
            <a:r>
              <a:rPr lang="zh-CN" altLang="en-US" sz="2800">
                <a:latin typeface="+mn-ea"/>
              </a:rPr>
              <a:t>，但不为容器进行任何网络配置。</a:t>
            </a:r>
            <a:endParaRPr lang="en-US" altLang="zh-CN" sz="2800">
              <a:latin typeface="+mn-ea"/>
            </a:endParaRPr>
          </a:p>
          <a:p>
            <a:pPr marL="285750" indent="-285750">
              <a:lnSpc>
                <a:spcPct val="150000"/>
              </a:lnSpc>
              <a:buClr>
                <a:srgbClr val="3EA097"/>
              </a:buClr>
              <a:buFont typeface="Wingdings" panose="05000000000000000000" pitchFamily="2" charset="2"/>
              <a:buChar char="u"/>
            </a:pPr>
            <a:r>
              <a:rPr lang="en-US" altLang="zh-CN" sz="2800" b="1" smtClean="0">
                <a:latin typeface="+mn-ea"/>
              </a:rPr>
              <a:t> container</a:t>
            </a:r>
            <a:endParaRPr lang="en-US" altLang="zh-CN" sz="2800" b="1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+mn-ea"/>
              </a:rPr>
              <a:t>与指定的容器使用同一个</a:t>
            </a:r>
            <a:r>
              <a:rPr lang="en-US" altLang="zh-CN" sz="2800">
                <a:latin typeface="+mn-ea"/>
              </a:rPr>
              <a:t>network namespace</a:t>
            </a:r>
            <a:r>
              <a:rPr lang="zh-CN" altLang="en-US" sz="2800">
                <a:latin typeface="+mn-ea"/>
              </a:rPr>
              <a:t>，网卡配置也都是相同的。</a:t>
            </a:r>
            <a:endParaRPr lang="en-US" altLang="zh-CN" sz="2800">
              <a:latin typeface="+mn-ea"/>
            </a:endParaRPr>
          </a:p>
          <a:p>
            <a:pPr marL="285750" indent="-285750">
              <a:lnSpc>
                <a:spcPct val="150000"/>
              </a:lnSpc>
              <a:buClr>
                <a:srgbClr val="3EA097"/>
              </a:buClr>
              <a:buFont typeface="Wingdings" panose="05000000000000000000" pitchFamily="2" charset="2"/>
              <a:buChar char="u"/>
            </a:pPr>
            <a:r>
              <a:rPr lang="zh-CN" altLang="en-US" sz="2800" b="1" smtClean="0">
                <a:latin typeface="+mn-ea"/>
              </a:rPr>
              <a:t> 自定义</a:t>
            </a:r>
            <a:endParaRPr lang="en-US" altLang="zh-CN" sz="2800" b="1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+mn-ea"/>
              </a:rPr>
              <a:t>自定义网桥，默认与</a:t>
            </a:r>
            <a:r>
              <a:rPr lang="en-US" altLang="zh-CN" sz="2800">
                <a:latin typeface="+mn-ea"/>
              </a:rPr>
              <a:t>bridge</a:t>
            </a:r>
            <a:r>
              <a:rPr lang="zh-CN" altLang="en-US" sz="2800">
                <a:latin typeface="+mn-ea"/>
              </a:rPr>
              <a:t>网络一样。</a:t>
            </a:r>
            <a:endParaRPr lang="en-US" altLang="zh-CN" sz="280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81626" y="2204984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网络模式</a:t>
            </a:r>
            <a:endParaRPr lang="zh-CN" altLang="en-US" sz="4400" b="1">
              <a:solidFill>
                <a:srgbClr val="3EA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95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6039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第六章 </a:t>
            </a:r>
            <a:r>
              <a:rPr lang="en-US" altLang="zh-CN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Dockerfile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60393" y="3812326"/>
            <a:ext cx="485338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3EA097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Dockerfile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指令</a:t>
            </a:r>
            <a:endParaRPr lang="en-US" altLang="zh-CN" sz="3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3EA097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Build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镜像命令</a:t>
            </a:r>
            <a:endParaRPr lang="en-US" altLang="zh-CN" sz="3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3EA097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构建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PHP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网站环境镜像</a:t>
            </a:r>
            <a:endParaRPr lang="en-US" altLang="zh-CN" sz="3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3EA097"/>
              </a:buClr>
              <a:buSzPct val="100000"/>
              <a:buFont typeface="Wingdings" panose="05000000000000000000" pitchFamily="2" charset="2"/>
              <a:buChar char="n"/>
            </a:pP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构建</a:t>
            </a:r>
            <a:r>
              <a:rPr lang="en-US" altLang="zh-CN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网站环境镜像</a:t>
            </a:r>
            <a:endParaRPr lang="en-US" altLang="zh-CN" sz="320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18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6039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第六章 </a:t>
            </a:r>
            <a:r>
              <a:rPr lang="en-US" altLang="zh-CN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Dockerfile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81947"/>
              </p:ext>
            </p:extLst>
          </p:nvPr>
        </p:nvGraphicFramePr>
        <p:xfrm>
          <a:off x="2675466" y="3996267"/>
          <a:ext cx="19100801" cy="896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868"/>
                <a:gridCol w="7789333"/>
                <a:gridCol w="1862667"/>
                <a:gridCol w="789093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>
                          <a:solidFill>
                            <a:schemeClr val="tx1"/>
                          </a:solidFill>
                        </a:rPr>
                        <a:t>指令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>
                          <a:solidFill>
                            <a:schemeClr val="tx1"/>
                          </a:solidFill>
                        </a:rPr>
                        <a:t>描述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>
                          <a:solidFill>
                            <a:schemeClr val="tx1"/>
                          </a:solidFill>
                        </a:rPr>
                        <a:t>指令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smtClean="0">
                          <a:solidFill>
                            <a:schemeClr val="tx1"/>
                          </a:solidFill>
                        </a:rPr>
                        <a:t>描述</a:t>
                      </a:r>
                      <a:endParaRPr lang="zh-CN" alt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FROM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构建的新镜像是基于哪个镜像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例如：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FROM</a:t>
                      </a:r>
                      <a:r>
                        <a:rPr lang="en-US" altLang="zh-CN" sz="200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centos:6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COPY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拷贝文件或目录到镜像，用法同上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例如：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COPY ./start.sh</a:t>
                      </a:r>
                      <a:r>
                        <a:rPr lang="en-US" altLang="zh-CN" sz="200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/start.sh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MAINTAINER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镜像维护者姓名或邮箱地址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例如：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MAINTAINER lizhenliang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ENTRYPOINT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运行容器时执行的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Shell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命令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例如：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ENTRYPOINT [“/bin/bash", “-c", “/start.sh"]</a:t>
                      </a:r>
                      <a:endParaRPr lang="zh-CN" altLang="zh-CN" sz="2000" kern="120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ENTRYPOINT /bin/bash -c </a:t>
                      </a:r>
                      <a:r>
                        <a:rPr lang="en-US" altLang="zh-CN" sz="200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‘/start.sh’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RUN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构建镜像时运行的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Shell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命令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例如：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RUN [“yum”, “install”, “httpd”]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RUN</a:t>
                      </a:r>
                      <a:r>
                        <a:rPr lang="en-US" altLang="zh-CN" sz="200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yum install httpd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VOLUME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指定容器挂载点到宿主机自动生成的目录或其他容器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例如：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VOLUME ["/var/lib/mysql"]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CMD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运行容器时执行的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Shell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命令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例如：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CMD [“-c”, “/start.sh”]</a:t>
                      </a:r>
                      <a:endParaRPr lang="zh-CN" altLang="zh-CN" sz="2000" kern="120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CMD ["/usr/sbin/sshd", "-D"]</a:t>
                      </a:r>
                    </a:p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CMD /usr/sbin/sshd –D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USER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为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RUN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CMD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和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ENTRYPOINT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执行命令指定运行用户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USER &lt;user&gt;[:&lt;group&gt;]</a:t>
                      </a:r>
                      <a:r>
                        <a:rPr lang="en-US" altLang="zh-CN" sz="2000" kern="1200" baseline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USER &lt;UID&gt;[:&lt;GID&gt;]</a:t>
                      </a:r>
                    </a:p>
                    <a:p>
                      <a:r>
                        <a:rPr lang="zh-CN" altLang="en-US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例如：</a:t>
                      </a:r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USER lizhenliang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EXPOSE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声明容器运行的服务端口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例如：</a:t>
                      </a:r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EXPOSE</a:t>
                      </a:r>
                      <a:r>
                        <a:rPr lang="en-US" altLang="zh-CN" sz="2000" kern="1200" baseline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80 443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WORKDIR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为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RUN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CMD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ENTRYPOINT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COPY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和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ADD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设置工作目录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例如：</a:t>
                      </a:r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WORKDIR /data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ENV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设置容器内环境变量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例如：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ENV MYSQL_ROOT_PASSWORD</a:t>
                      </a:r>
                      <a:r>
                        <a:rPr lang="en-US" altLang="zh-CN" sz="2000" baseline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123456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HEALTHCHECK</a:t>
                      </a:r>
                      <a:endParaRPr lang="zh-CN" altLang="en-US" sz="2000" kern="120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健康检查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HEALTHCHECK --interval=5m --timeout=3s --retries=3 \</a:t>
                      </a:r>
                      <a:endParaRPr lang="zh-CN" altLang="zh-CN" sz="2000" kern="120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 CMD curl -f http://localhost/ || exit 1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ADD</a:t>
                      </a:r>
                      <a:endParaRPr lang="zh-CN" altLang="en-US" sz="20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拷贝文件或目录到镜像，如果是</a:t>
                      </a:r>
                      <a:r>
                        <a:rPr lang="en-US" altLang="zh-CN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URL</a:t>
                      </a:r>
                      <a:r>
                        <a:rPr lang="zh-CN" altLang="en-US" sz="200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或压缩包会自动下载或自动解压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ADD &lt;src&gt;… &lt;dest&gt;</a:t>
                      </a:r>
                      <a:endParaRPr lang="zh-CN" altLang="zh-CN" sz="2000" kern="120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ADD [“&lt;src&gt;”,… “&lt;dest&gt;”]</a:t>
                      </a:r>
                      <a:endParaRPr lang="en-US" altLang="zh-CN" sz="200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ADD https://xxx.com/html.tar.gz /var/www/html</a:t>
                      </a:r>
                      <a:endParaRPr lang="zh-CN" altLang="zh-CN" sz="2000" kern="120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ADD html.tar.gz /var/www/html</a:t>
                      </a:r>
                      <a:endParaRPr lang="zh-CN" altLang="zh-CN" sz="2000" kern="120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ARG</a:t>
                      </a:r>
                      <a:endParaRPr lang="zh-CN" altLang="en-US" sz="2000" kern="12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在构建镜像时指定一些参数</a:t>
                      </a:r>
                      <a:endParaRPr lang="en-US" altLang="zh-CN" sz="2000" kern="120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例如：</a:t>
                      </a:r>
                      <a:endParaRPr lang="en-US" altLang="zh-CN" sz="2000" kern="120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FROM centos:6</a:t>
                      </a:r>
                    </a:p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ARG</a:t>
                      </a:r>
                      <a:r>
                        <a:rPr lang="en-US" altLang="zh-CN" sz="2000" kern="1200" baseline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user     # ARG user=root</a:t>
                      </a:r>
                    </a:p>
                    <a:p>
                      <a:r>
                        <a:rPr lang="en-US" altLang="zh-CN" sz="2000" kern="1200" baseline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USER $user</a:t>
                      </a:r>
                      <a:endParaRPr lang="en-US" altLang="zh-CN" sz="2000" kern="1200" smtClean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2000" kern="120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# docker build --build-arg user=lizhenliang Dockerfile .</a:t>
                      </a:r>
                      <a:endParaRPr lang="zh-CN" altLang="en-US" sz="2000" kern="120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9490551" y="2204984"/>
            <a:ext cx="42238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Dockerfile</a:t>
            </a:r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</a:t>
            </a:r>
            <a:endParaRPr lang="zh-CN" altLang="en-US" sz="4400" b="1">
              <a:solidFill>
                <a:srgbClr val="3EA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80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534754" y="4204608"/>
            <a:ext cx="113150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  <a:r>
              <a:rPr lang="zh-CN" altLang="en-US" sz="36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是什么</a:t>
            </a:r>
            <a:endParaRPr lang="en-US" altLang="zh-CN" sz="3600" b="1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  <a:r>
              <a:rPr lang="zh-CN" altLang="en-US" sz="36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设计目标</a:t>
            </a:r>
            <a:endParaRPr lang="en-US" altLang="zh-CN" sz="3600" b="1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  <a:r>
              <a:rPr lang="zh-CN" altLang="en-US" sz="36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基本组成</a:t>
            </a:r>
            <a:endParaRPr lang="en-US" altLang="zh-CN" sz="3600" b="1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6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容器 </a:t>
            </a:r>
            <a:r>
              <a:rPr lang="en-US" altLang="zh-CN" sz="36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 </a:t>
            </a:r>
            <a:r>
              <a:rPr lang="zh-CN" altLang="en-US" sz="36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虚拟机</a:t>
            </a:r>
            <a:endParaRPr lang="en-US" altLang="zh-CN" sz="3600" b="1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  <a:r>
              <a:rPr lang="zh-CN" altLang="en-US" sz="3600" b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应用场景</a:t>
            </a:r>
            <a:endParaRPr lang="en-US" altLang="zh-CN" sz="3600" b="1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标题 6"/>
          <p:cNvSpPr txBox="1">
            <a:spLocks/>
          </p:cNvSpPr>
          <p:nvPr/>
        </p:nvSpPr>
        <p:spPr>
          <a:xfrm>
            <a:off x="326571" y="2056856"/>
            <a:ext cx="23725415" cy="1533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66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r>
              <a:rPr lang="en-US" altLang="zh-CN" sz="66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66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 </a:t>
            </a:r>
            <a:r>
              <a:rPr lang="en-US" altLang="zh-CN" sz="66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  <a:r>
              <a:rPr lang="zh-CN" altLang="en-US" sz="66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  </a:t>
            </a:r>
            <a:endParaRPr lang="zh-CN" altLang="en-US" sz="6600" b="1">
              <a:solidFill>
                <a:srgbClr val="3EA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419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6039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第六章 </a:t>
            </a:r>
            <a:r>
              <a:rPr lang="en-US" altLang="zh-CN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Dockerfile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51460" y="2204984"/>
            <a:ext cx="3902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Build</a:t>
            </a:r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镜像命令</a:t>
            </a:r>
            <a:endParaRPr lang="zh-CN" altLang="en-US" sz="4400" b="1">
              <a:solidFill>
                <a:srgbClr val="3EA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0215" y="4950053"/>
            <a:ext cx="22156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smtClean="0">
                <a:latin typeface="+mn-ea"/>
              </a:rPr>
              <a:t>Usage</a:t>
            </a:r>
            <a:r>
              <a:rPr lang="en-US" altLang="zh-CN" sz="2800">
                <a:latin typeface="+mn-ea"/>
              </a:rPr>
              <a:t>:  docker </a:t>
            </a:r>
            <a:r>
              <a:rPr lang="en-US" altLang="zh-CN" sz="2800" smtClean="0">
                <a:latin typeface="+mn-ea"/>
              </a:rPr>
              <a:t>image build </a:t>
            </a:r>
            <a:r>
              <a:rPr lang="en-US" altLang="zh-CN" sz="2800">
                <a:latin typeface="+mn-ea"/>
              </a:rPr>
              <a:t>[OPTIONS] PATH | URL | -</a:t>
            </a:r>
          </a:p>
          <a:p>
            <a:r>
              <a:rPr lang="en-US" altLang="zh-CN" sz="2800">
                <a:latin typeface="+mn-ea"/>
              </a:rPr>
              <a:t>Options:</a:t>
            </a:r>
          </a:p>
          <a:p>
            <a:r>
              <a:rPr lang="en-US" altLang="zh-CN" sz="2800">
                <a:latin typeface="+mn-ea"/>
              </a:rPr>
              <a:t>-t, --tag list     # </a:t>
            </a:r>
            <a:r>
              <a:rPr lang="zh-CN" altLang="en-US" sz="2800">
                <a:latin typeface="+mn-ea"/>
              </a:rPr>
              <a:t>镜像名称</a:t>
            </a:r>
            <a:endParaRPr lang="en-US" altLang="zh-CN" sz="2800">
              <a:latin typeface="+mn-ea"/>
            </a:endParaRPr>
          </a:p>
          <a:p>
            <a:r>
              <a:rPr lang="en-US" altLang="zh-CN" sz="2800">
                <a:latin typeface="+mn-ea"/>
              </a:rPr>
              <a:t>-f, --file string  # </a:t>
            </a:r>
            <a:r>
              <a:rPr lang="zh-CN" altLang="en-US" sz="2800">
                <a:latin typeface="+mn-ea"/>
              </a:rPr>
              <a:t>指定</a:t>
            </a:r>
            <a:r>
              <a:rPr lang="en-US" altLang="zh-CN" sz="2800">
                <a:latin typeface="+mn-ea"/>
              </a:rPr>
              <a:t>Dockerfile</a:t>
            </a:r>
            <a:r>
              <a:rPr lang="zh-CN" altLang="en-US" sz="2800">
                <a:latin typeface="+mn-ea"/>
              </a:rPr>
              <a:t>文件位置</a:t>
            </a:r>
            <a:endParaRPr lang="en-US" altLang="zh-CN" sz="2800">
              <a:latin typeface="+mn-ea"/>
            </a:endParaRPr>
          </a:p>
          <a:p>
            <a:endParaRPr lang="en-US" altLang="zh-CN" sz="2800">
              <a:latin typeface="+mn-ea"/>
            </a:endParaRPr>
          </a:p>
          <a:p>
            <a:r>
              <a:rPr lang="zh-CN" altLang="en-US" sz="2800">
                <a:latin typeface="+mn-ea"/>
              </a:rPr>
              <a:t>示例：</a:t>
            </a:r>
            <a:endParaRPr lang="en-US" altLang="zh-CN" sz="2800">
              <a:latin typeface="+mn-ea"/>
            </a:endParaRPr>
          </a:p>
          <a:p>
            <a:r>
              <a:rPr lang="en-US" altLang="zh-CN" sz="2800">
                <a:latin typeface="+mn-ea"/>
              </a:rPr>
              <a:t>docker build . </a:t>
            </a:r>
            <a:endParaRPr lang="en-US" altLang="zh-CN" sz="2800" smtClean="0">
              <a:latin typeface="+mn-ea"/>
            </a:endParaRPr>
          </a:p>
          <a:p>
            <a:r>
              <a:rPr lang="en-US" altLang="zh-CN" sz="2800" smtClean="0">
                <a:latin typeface="+mn-ea"/>
              </a:rPr>
              <a:t>docker </a:t>
            </a:r>
            <a:r>
              <a:rPr lang="en-US" altLang="zh-CN" sz="2800">
                <a:latin typeface="+mn-ea"/>
              </a:rPr>
              <a:t>build -t shykes/myapp .</a:t>
            </a:r>
          </a:p>
          <a:p>
            <a:r>
              <a:rPr lang="en-US" altLang="zh-CN" sz="2800">
                <a:latin typeface="+mn-ea"/>
              </a:rPr>
              <a:t>docker build -t shykes/myapp -f /path/Dockerfile /</a:t>
            </a:r>
            <a:r>
              <a:rPr lang="en-US" altLang="zh-CN" sz="2800" smtClean="0">
                <a:latin typeface="+mn-ea"/>
              </a:rPr>
              <a:t>path</a:t>
            </a:r>
            <a:endParaRPr lang="en-US" altLang="zh-CN" sz="28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26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6039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第六章 </a:t>
            </a:r>
            <a:r>
              <a:rPr lang="en-US" altLang="zh-CN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Dockerfile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51186" y="2204984"/>
            <a:ext cx="59025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</a:t>
            </a:r>
            <a:r>
              <a:rPr lang="en-US" altLang="zh-CN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PHP</a:t>
            </a:r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网站环境镜像</a:t>
            </a:r>
            <a:endParaRPr lang="zh-CN" altLang="en-US" sz="4400" b="1">
              <a:solidFill>
                <a:srgbClr val="3EA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0214" y="3983857"/>
            <a:ext cx="97446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>
                <a:latin typeface="+mn-ea"/>
              </a:rPr>
              <a:t>FROM centos:7</a:t>
            </a:r>
          </a:p>
          <a:p>
            <a:r>
              <a:rPr lang="en-US" altLang="zh-CN" sz="2400">
                <a:latin typeface="+mn-ea"/>
              </a:rPr>
              <a:t>MAINTAINER www.aliangedu.com</a:t>
            </a:r>
          </a:p>
          <a:p>
            <a:r>
              <a:rPr lang="en-US" altLang="zh-CN" sz="2400">
                <a:latin typeface="+mn-ea"/>
              </a:rPr>
              <a:t>RUN yum install -y gcc gcc-c++ make openssl-devel pcre-devel</a:t>
            </a:r>
          </a:p>
          <a:p>
            <a:r>
              <a:rPr lang="en-US" altLang="zh-CN" sz="2400">
                <a:latin typeface="+mn-ea"/>
              </a:rPr>
              <a:t>ADD nginx-1.12.1.tar.gz /tmp</a:t>
            </a:r>
          </a:p>
          <a:p>
            <a:endParaRPr lang="en-US" altLang="zh-CN" sz="2400">
              <a:latin typeface="+mn-ea"/>
            </a:endParaRPr>
          </a:p>
          <a:p>
            <a:r>
              <a:rPr lang="en-US" altLang="zh-CN" sz="2400">
                <a:latin typeface="+mn-ea"/>
              </a:rPr>
              <a:t>RUN cd /tmp/nginx-1.12.1 &amp;&amp; \</a:t>
            </a:r>
          </a:p>
          <a:p>
            <a:r>
              <a:rPr lang="en-US" altLang="zh-CN" sz="2400">
                <a:latin typeface="+mn-ea"/>
              </a:rPr>
              <a:t>    ./configure --prefix=/usr/local/nginx &amp;&amp; \</a:t>
            </a:r>
          </a:p>
          <a:p>
            <a:r>
              <a:rPr lang="en-US" altLang="zh-CN" sz="2400">
                <a:latin typeface="+mn-ea"/>
              </a:rPr>
              <a:t>    make -j 2 &amp;&amp; \</a:t>
            </a:r>
          </a:p>
          <a:p>
            <a:r>
              <a:rPr lang="en-US" altLang="zh-CN" sz="2400">
                <a:latin typeface="+mn-ea"/>
              </a:rPr>
              <a:t>    make install</a:t>
            </a:r>
          </a:p>
          <a:p>
            <a:endParaRPr lang="en-US" altLang="zh-CN" sz="2400">
              <a:latin typeface="+mn-ea"/>
            </a:endParaRPr>
          </a:p>
          <a:p>
            <a:r>
              <a:rPr lang="en-US" altLang="zh-CN" sz="2400">
                <a:latin typeface="+mn-ea"/>
              </a:rPr>
              <a:t>RUN rm -rf /tmp/nginx-1.12.1* &amp;&amp; yum clean all</a:t>
            </a:r>
          </a:p>
          <a:p>
            <a:endParaRPr lang="en-US" altLang="zh-CN" sz="2400">
              <a:latin typeface="+mn-ea"/>
            </a:endParaRPr>
          </a:p>
          <a:p>
            <a:r>
              <a:rPr lang="en-US" altLang="zh-CN" sz="2400">
                <a:latin typeface="+mn-ea"/>
              </a:rPr>
              <a:t>COPY nginx.conf /usr/local/nginx/conf</a:t>
            </a:r>
          </a:p>
          <a:p>
            <a:endParaRPr lang="en-US" altLang="zh-CN" sz="2400">
              <a:latin typeface="+mn-ea"/>
            </a:endParaRPr>
          </a:p>
          <a:p>
            <a:r>
              <a:rPr lang="en-US" altLang="zh-CN" sz="2400">
                <a:latin typeface="+mn-ea"/>
              </a:rPr>
              <a:t>WORKDIR /usr/local/nginx</a:t>
            </a:r>
          </a:p>
          <a:p>
            <a:r>
              <a:rPr lang="en-US" altLang="zh-CN" sz="2400">
                <a:latin typeface="+mn-ea"/>
              </a:rPr>
              <a:t>EXPOSE 80</a:t>
            </a:r>
          </a:p>
          <a:p>
            <a:r>
              <a:rPr lang="en-US" altLang="zh-CN" sz="2400">
                <a:latin typeface="+mn-ea"/>
              </a:rPr>
              <a:t>CMD ["./sbin/nginx", "-g", "daemon off;"]</a:t>
            </a:r>
          </a:p>
        </p:txBody>
      </p:sp>
      <p:sp>
        <p:nvSpPr>
          <p:cNvPr id="4" name="矩形 3"/>
          <p:cNvSpPr/>
          <p:nvPr/>
        </p:nvSpPr>
        <p:spPr>
          <a:xfrm>
            <a:off x="10752666" y="3983857"/>
            <a:ext cx="13075674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latin typeface="+mn-ea"/>
              </a:rPr>
              <a:t>FROM centos:7</a:t>
            </a:r>
          </a:p>
          <a:p>
            <a:r>
              <a:rPr lang="zh-CN" altLang="en-US" sz="2400">
                <a:latin typeface="+mn-ea"/>
              </a:rPr>
              <a:t>MAINTAINER www.aliangedu.com</a:t>
            </a:r>
          </a:p>
          <a:p>
            <a:r>
              <a:rPr lang="zh-CN" altLang="en-US" sz="2400">
                <a:latin typeface="+mn-ea"/>
              </a:rPr>
              <a:t>RUN yum install -y gcc gcc-c++ make gd-devel libxml2-devel libcurl-devel libjpeg-devel libpng-devel openssl-devel</a:t>
            </a:r>
          </a:p>
          <a:p>
            <a:r>
              <a:rPr lang="zh-CN" altLang="en-US" sz="2400">
                <a:latin typeface="+mn-ea"/>
              </a:rPr>
              <a:t>ADD php-5.6.31.tar.gz /tmp/</a:t>
            </a:r>
          </a:p>
          <a:p>
            <a:endParaRPr lang="zh-CN" altLang="en-US" sz="2400">
              <a:latin typeface="+mn-ea"/>
            </a:endParaRPr>
          </a:p>
          <a:p>
            <a:r>
              <a:rPr lang="zh-CN" altLang="en-US" sz="2400">
                <a:latin typeface="+mn-ea"/>
              </a:rPr>
              <a:t>RUN cd /tmp/php-5.6.31 &amp;&amp; \</a:t>
            </a:r>
          </a:p>
          <a:p>
            <a:r>
              <a:rPr lang="zh-CN" altLang="en-US" sz="2400">
                <a:latin typeface="+mn-ea"/>
              </a:rPr>
              <a:t>    ./configure --prefix=/usr/local/php \</a:t>
            </a:r>
          </a:p>
          <a:p>
            <a:r>
              <a:rPr lang="zh-CN" altLang="en-US" sz="2400">
                <a:latin typeface="+mn-ea"/>
              </a:rPr>
              <a:t>    --with-config-file-path=/usr/local/php/etc \</a:t>
            </a:r>
          </a:p>
          <a:p>
            <a:r>
              <a:rPr lang="zh-CN" altLang="en-US" sz="2400">
                <a:latin typeface="+mn-ea"/>
              </a:rPr>
              <a:t>    --with-mysql --with-mysqli \</a:t>
            </a:r>
          </a:p>
          <a:p>
            <a:r>
              <a:rPr lang="zh-CN" altLang="en-US" sz="2400">
                <a:latin typeface="+mn-ea"/>
              </a:rPr>
              <a:t>    --with-openssl --with-zlib --with-curl --with-gd \</a:t>
            </a:r>
          </a:p>
          <a:p>
            <a:r>
              <a:rPr lang="zh-CN" altLang="en-US" sz="2400">
                <a:latin typeface="+mn-ea"/>
              </a:rPr>
              <a:t>    --with-jpeg-dir --with-png-dir --with-iconv \</a:t>
            </a:r>
          </a:p>
          <a:p>
            <a:r>
              <a:rPr lang="zh-CN" altLang="en-US" sz="2400">
                <a:latin typeface="+mn-ea"/>
              </a:rPr>
              <a:t>    --enable-fpm --enable-zip --enable-mbstring &amp;&amp; \</a:t>
            </a:r>
          </a:p>
          <a:p>
            <a:r>
              <a:rPr lang="zh-CN" altLang="en-US" sz="2400">
                <a:latin typeface="+mn-ea"/>
              </a:rPr>
              <a:t>    make -j 4 &amp;&amp; \</a:t>
            </a:r>
          </a:p>
          <a:p>
            <a:r>
              <a:rPr lang="zh-CN" altLang="en-US" sz="2400">
                <a:latin typeface="+mn-ea"/>
              </a:rPr>
              <a:t>    make install &amp;&amp; \</a:t>
            </a:r>
          </a:p>
          <a:p>
            <a:r>
              <a:rPr lang="zh-CN" altLang="en-US" sz="2400">
                <a:latin typeface="+mn-ea"/>
              </a:rPr>
              <a:t>    cp /usr/local/php/etc/php-fpm.conf.default /usr/local/php/etc/php-fpm.conf &amp;&amp; \</a:t>
            </a:r>
          </a:p>
          <a:p>
            <a:r>
              <a:rPr lang="zh-CN" altLang="en-US" sz="2400">
                <a:latin typeface="+mn-ea"/>
              </a:rPr>
              <a:t>    sed -i "s/127.0.0.1/0.0.0.0/" /usr/local/php/etc/php-fpm.conf &amp;&amp; \</a:t>
            </a:r>
          </a:p>
          <a:p>
            <a:r>
              <a:rPr lang="zh-CN" altLang="en-US" sz="2400">
                <a:latin typeface="+mn-ea"/>
              </a:rPr>
              <a:t>    sed -i "21a \daemonize = no" /usr/local/php/etc/php-fpm.conf</a:t>
            </a:r>
          </a:p>
          <a:p>
            <a:r>
              <a:rPr lang="zh-CN" altLang="en-US" sz="2400">
                <a:latin typeface="+mn-ea"/>
              </a:rPr>
              <a:t>COPY php.ini /usr/local/php/etc</a:t>
            </a:r>
          </a:p>
          <a:p>
            <a:endParaRPr lang="zh-CN" altLang="en-US" sz="2400">
              <a:latin typeface="+mn-ea"/>
            </a:endParaRPr>
          </a:p>
          <a:p>
            <a:r>
              <a:rPr lang="zh-CN" altLang="en-US" sz="2400">
                <a:latin typeface="+mn-ea"/>
              </a:rPr>
              <a:t>RUN rm -rf /tmp/php-5.6.31* &amp;&amp; yum clean all</a:t>
            </a:r>
          </a:p>
          <a:p>
            <a:endParaRPr lang="zh-CN" altLang="en-US" sz="2400">
              <a:latin typeface="+mn-ea"/>
            </a:endParaRPr>
          </a:p>
          <a:p>
            <a:r>
              <a:rPr lang="zh-CN" altLang="en-US" sz="2400">
                <a:latin typeface="+mn-ea"/>
              </a:rPr>
              <a:t>WORKDIR /usr/local/php</a:t>
            </a:r>
          </a:p>
          <a:p>
            <a:r>
              <a:rPr lang="zh-CN" altLang="en-US" sz="2400">
                <a:latin typeface="+mn-ea"/>
              </a:rPr>
              <a:t>EXPOSE 9000</a:t>
            </a:r>
          </a:p>
          <a:p>
            <a:r>
              <a:rPr lang="zh-CN" altLang="en-US" sz="2400">
                <a:latin typeface="+mn-ea"/>
              </a:rPr>
              <a:t>CMD ["./sbin/php-fpm", "-c", "/usr/local/php/etc/php-fpm.conf"]</a:t>
            </a:r>
          </a:p>
        </p:txBody>
      </p:sp>
    </p:spTree>
    <p:extLst>
      <p:ext uri="{BB962C8B-B14F-4D97-AF65-F5344CB8AC3E}">
        <p14:creationId xmlns:p14="http://schemas.microsoft.com/office/powerpoint/2010/main" val="194881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6039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第六章 </a:t>
            </a:r>
            <a:r>
              <a:rPr lang="en-US" altLang="zh-CN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Dockerfile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51186" y="2204984"/>
            <a:ext cx="59025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</a:t>
            </a:r>
            <a:r>
              <a:rPr lang="en-US" altLang="zh-CN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PHP</a:t>
            </a:r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网站环境镜像</a:t>
            </a:r>
            <a:endParaRPr lang="zh-CN" altLang="en-US" sz="4400" b="1">
              <a:solidFill>
                <a:srgbClr val="3EA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0214" y="3794927"/>
            <a:ext cx="12192000" cy="93256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400" b="1" smtClean="0">
                <a:latin typeface="+mn-ea"/>
              </a:rPr>
              <a:t>1</a:t>
            </a:r>
            <a:r>
              <a:rPr lang="zh-CN" altLang="en-US" sz="2400" b="1" smtClean="0">
                <a:latin typeface="+mn-ea"/>
              </a:rPr>
              <a:t>、自定义网络</a:t>
            </a:r>
            <a:endParaRPr lang="en-US" altLang="zh-CN" sz="2400" b="1" smtClean="0">
              <a:latin typeface="+mn-ea"/>
            </a:endParaRPr>
          </a:p>
          <a:p>
            <a:r>
              <a:rPr lang="en-US" altLang="zh-CN" sz="2400" smtClean="0">
                <a:latin typeface="+mn-ea"/>
              </a:rPr>
              <a:t>docker network create lnmp</a:t>
            </a:r>
          </a:p>
          <a:p>
            <a:endParaRPr lang="en-US" altLang="zh-CN" sz="2400" smtClean="0">
              <a:latin typeface="+mn-ea"/>
            </a:endParaRPr>
          </a:p>
          <a:p>
            <a:r>
              <a:rPr lang="en-US" altLang="zh-CN" sz="2400" b="1" smtClean="0">
                <a:latin typeface="+mn-ea"/>
              </a:rPr>
              <a:t>2</a:t>
            </a:r>
            <a:r>
              <a:rPr lang="zh-CN" altLang="en-US" sz="2400" b="1" smtClean="0">
                <a:latin typeface="+mn-ea"/>
              </a:rPr>
              <a:t>、创建PHP容器</a:t>
            </a:r>
          </a:p>
          <a:p>
            <a:r>
              <a:rPr lang="zh-CN" altLang="en-US" sz="2400" smtClean="0">
                <a:latin typeface="+mn-ea"/>
              </a:rPr>
              <a:t>docker run -itd \</a:t>
            </a:r>
          </a:p>
          <a:p>
            <a:r>
              <a:rPr lang="zh-CN" altLang="en-US" sz="2400" smtClean="0">
                <a:latin typeface="+mn-ea"/>
              </a:rPr>
              <a:t>--</a:t>
            </a:r>
            <a:r>
              <a:rPr lang="zh-CN" altLang="en-US" sz="2400">
                <a:latin typeface="+mn-ea"/>
              </a:rPr>
              <a:t>name lnmp_php \</a:t>
            </a:r>
          </a:p>
          <a:p>
            <a:r>
              <a:rPr lang="zh-CN" altLang="en-US" sz="2400">
                <a:latin typeface="+mn-ea"/>
              </a:rPr>
              <a:t>--net lnmp \</a:t>
            </a:r>
          </a:p>
          <a:p>
            <a:r>
              <a:rPr lang="zh-CN" altLang="en-US" sz="2400">
                <a:latin typeface="+mn-ea"/>
              </a:rPr>
              <a:t>--mount type=bind,src=/app/wwwroot/,dst=/usr/local/nginx/html \</a:t>
            </a:r>
          </a:p>
          <a:p>
            <a:r>
              <a:rPr lang="zh-CN" altLang="en-US" sz="2400">
                <a:latin typeface="+mn-ea"/>
              </a:rPr>
              <a:t>php:v</a:t>
            </a:r>
            <a:r>
              <a:rPr lang="zh-CN" altLang="en-US" sz="2400" smtClean="0">
                <a:latin typeface="+mn-ea"/>
              </a:rPr>
              <a:t>1</a:t>
            </a:r>
            <a:endParaRPr lang="en-US" altLang="zh-CN" sz="2400" smtClean="0">
              <a:latin typeface="+mn-ea"/>
            </a:endParaRPr>
          </a:p>
          <a:p>
            <a:endParaRPr lang="zh-CN" altLang="en-US" sz="2400">
              <a:latin typeface="+mn-ea"/>
            </a:endParaRPr>
          </a:p>
          <a:p>
            <a:r>
              <a:rPr lang="en-US" altLang="zh-CN" sz="2400" b="1" smtClean="0">
                <a:latin typeface="+mn-ea"/>
              </a:rPr>
              <a:t>3</a:t>
            </a:r>
            <a:r>
              <a:rPr lang="zh-CN" altLang="en-US" sz="2400" b="1" smtClean="0">
                <a:latin typeface="+mn-ea"/>
              </a:rPr>
              <a:t>、创建</a:t>
            </a:r>
            <a:r>
              <a:rPr lang="zh-CN" altLang="en-US" sz="2400" b="1">
                <a:latin typeface="+mn-ea"/>
              </a:rPr>
              <a:t>Nginx容器</a:t>
            </a:r>
          </a:p>
          <a:p>
            <a:r>
              <a:rPr lang="zh-CN" altLang="en-US" sz="2400">
                <a:latin typeface="+mn-ea"/>
              </a:rPr>
              <a:t>docker run -itd \</a:t>
            </a:r>
          </a:p>
          <a:p>
            <a:r>
              <a:rPr lang="zh-CN" altLang="en-US" sz="2400">
                <a:latin typeface="+mn-ea"/>
              </a:rPr>
              <a:t>--name lnmp_nginx \</a:t>
            </a:r>
          </a:p>
          <a:p>
            <a:r>
              <a:rPr lang="zh-CN" altLang="en-US" sz="2400">
                <a:latin typeface="+mn-ea"/>
              </a:rPr>
              <a:t>--net lnmp \</a:t>
            </a:r>
          </a:p>
          <a:p>
            <a:r>
              <a:rPr lang="zh-CN" altLang="en-US" sz="2400">
                <a:latin typeface="+mn-ea"/>
              </a:rPr>
              <a:t>--mount type=bind,src=/app/wwwroot/,dst=/usr/local/nginx/html \</a:t>
            </a:r>
          </a:p>
          <a:p>
            <a:r>
              <a:rPr lang="zh-CN" altLang="en-US" sz="2400">
                <a:latin typeface="+mn-ea"/>
              </a:rPr>
              <a:t>nginx:v</a:t>
            </a:r>
            <a:r>
              <a:rPr lang="zh-CN" altLang="en-US" sz="2400" smtClean="0">
                <a:latin typeface="+mn-ea"/>
              </a:rPr>
              <a:t>1</a:t>
            </a:r>
            <a:endParaRPr lang="en-US" altLang="zh-CN" sz="2400" smtClean="0">
              <a:latin typeface="+mn-ea"/>
            </a:endParaRPr>
          </a:p>
          <a:p>
            <a:endParaRPr lang="en-US" altLang="zh-CN" sz="2400" smtClean="0">
              <a:latin typeface="+mn-ea"/>
            </a:endParaRPr>
          </a:p>
          <a:p>
            <a:r>
              <a:rPr lang="en-US" altLang="zh-CN" sz="2400" b="1" smtClean="0">
                <a:latin typeface="+mn-ea"/>
              </a:rPr>
              <a:t>4</a:t>
            </a:r>
            <a:r>
              <a:rPr lang="zh-CN" altLang="en-US" sz="2400" b="1" smtClean="0">
                <a:latin typeface="+mn-ea"/>
              </a:rPr>
              <a:t>、创建MySQL容器</a:t>
            </a:r>
          </a:p>
          <a:p>
            <a:r>
              <a:rPr lang="zh-CN" altLang="en-US" sz="2400" smtClean="0">
                <a:latin typeface="+mn-ea"/>
              </a:rPr>
              <a:t>docker run -itd \</a:t>
            </a:r>
          </a:p>
          <a:p>
            <a:r>
              <a:rPr lang="zh-CN" altLang="en-US" sz="2400" smtClean="0">
                <a:latin typeface="+mn-ea"/>
              </a:rPr>
              <a:t>--</a:t>
            </a:r>
            <a:r>
              <a:rPr lang="zh-CN" altLang="en-US" sz="2400">
                <a:latin typeface="+mn-ea"/>
              </a:rPr>
              <a:t>name lnmp_mysql \</a:t>
            </a:r>
          </a:p>
          <a:p>
            <a:r>
              <a:rPr lang="zh-CN" altLang="en-US" sz="2400">
                <a:latin typeface="+mn-ea"/>
              </a:rPr>
              <a:t>--net lnmp \</a:t>
            </a:r>
          </a:p>
          <a:p>
            <a:r>
              <a:rPr lang="zh-CN" altLang="en-US" sz="2400">
                <a:latin typeface="+mn-ea"/>
              </a:rPr>
              <a:t>-p 3306:3306 \</a:t>
            </a:r>
          </a:p>
          <a:p>
            <a:r>
              <a:rPr lang="zh-CN" altLang="en-US" sz="2400">
                <a:latin typeface="+mn-ea"/>
              </a:rPr>
              <a:t>--mount src=mysql-vol,dst=/var/lib/mysql \</a:t>
            </a:r>
          </a:p>
          <a:p>
            <a:r>
              <a:rPr lang="zh-CN" altLang="en-US" sz="2400">
                <a:latin typeface="+mn-ea"/>
              </a:rPr>
              <a:t>-e MYSQL_ROOT_PASSWORD=123456 \</a:t>
            </a:r>
          </a:p>
          <a:p>
            <a:r>
              <a:rPr lang="zh-CN" altLang="en-US" sz="2400">
                <a:latin typeface="+mn-ea"/>
              </a:rPr>
              <a:t>mysql --character-set-server=utf8</a:t>
            </a:r>
          </a:p>
        </p:txBody>
      </p:sp>
    </p:spTree>
    <p:extLst>
      <p:ext uri="{BB962C8B-B14F-4D97-AF65-F5344CB8AC3E}">
        <p14:creationId xmlns:p14="http://schemas.microsoft.com/office/powerpoint/2010/main" val="6295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6039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>
                <a:latin typeface="微软雅黑" panose="020B0503020204020204" pitchFamily="34" charset="-122"/>
                <a:ea typeface="微软雅黑" panose="020B0503020204020204" pitchFamily="34" charset="-122"/>
              </a:rPr>
              <a:t>第六章 </a:t>
            </a:r>
            <a:r>
              <a:rPr lang="en-US" altLang="zh-CN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Dockerfile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34905" y="2204984"/>
            <a:ext cx="6135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</a:t>
            </a:r>
            <a:r>
              <a:rPr lang="en-US" altLang="zh-CN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4400" b="1" smtClean="0">
                <a:solidFill>
                  <a:srgbClr val="3EA09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网站环境镜像</a:t>
            </a:r>
            <a:endParaRPr lang="zh-CN" altLang="en-US" sz="4400" b="1">
              <a:solidFill>
                <a:srgbClr val="3EA09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0214" y="3999917"/>
            <a:ext cx="1219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>
                <a:latin typeface="+mn-ea"/>
              </a:rPr>
              <a:t>FROM centos:7</a:t>
            </a:r>
          </a:p>
          <a:p>
            <a:r>
              <a:rPr lang="en-US" altLang="zh-CN" sz="2800">
                <a:latin typeface="+mn-ea"/>
              </a:rPr>
              <a:t>MAINTAINER www.aliangedu.com </a:t>
            </a:r>
          </a:p>
          <a:p>
            <a:endParaRPr lang="en-US" altLang="zh-CN" sz="2800">
              <a:latin typeface="+mn-ea"/>
            </a:endParaRPr>
          </a:p>
          <a:p>
            <a:r>
              <a:rPr lang="en-US" altLang="zh-CN" sz="2800">
                <a:latin typeface="+mn-ea"/>
              </a:rPr>
              <a:t>ADD jdk-8u45-linux-x64.tar.gz /usr/local</a:t>
            </a:r>
          </a:p>
          <a:p>
            <a:r>
              <a:rPr lang="en-US" altLang="zh-CN" sz="2800">
                <a:latin typeface="+mn-ea"/>
              </a:rPr>
              <a:t>ENV JAVA_HOME /usr/local/jdk1.8.0_45</a:t>
            </a:r>
          </a:p>
          <a:p>
            <a:endParaRPr lang="en-US" altLang="zh-CN" sz="2800">
              <a:latin typeface="+mn-ea"/>
            </a:endParaRPr>
          </a:p>
          <a:p>
            <a:r>
              <a:rPr lang="en-US" altLang="zh-CN" sz="2800">
                <a:latin typeface="+mn-ea"/>
              </a:rPr>
              <a:t>ADD apache-tomcat-8.0.46.tar.gz /usr/local</a:t>
            </a:r>
          </a:p>
          <a:p>
            <a:r>
              <a:rPr lang="en-US" altLang="zh-CN" sz="2800">
                <a:latin typeface="+mn-ea"/>
              </a:rPr>
              <a:t>COPY server.xml /usr/local/apache-tomcat-8.0.46/conf</a:t>
            </a:r>
          </a:p>
          <a:p>
            <a:endParaRPr lang="en-US" altLang="zh-CN" sz="2800">
              <a:latin typeface="+mn-ea"/>
            </a:endParaRPr>
          </a:p>
          <a:p>
            <a:r>
              <a:rPr lang="en-US" altLang="zh-CN" sz="2800">
                <a:latin typeface="+mn-ea"/>
              </a:rPr>
              <a:t>RUN rm -f /usr/local/*.tar.gz</a:t>
            </a:r>
          </a:p>
          <a:p>
            <a:endParaRPr lang="en-US" altLang="zh-CN" sz="2800">
              <a:latin typeface="+mn-ea"/>
            </a:endParaRPr>
          </a:p>
          <a:p>
            <a:r>
              <a:rPr lang="en-US" altLang="zh-CN" sz="2800">
                <a:latin typeface="+mn-ea"/>
              </a:rPr>
              <a:t>WORKDIR /usr/local/apache-tomcat-8.0.46</a:t>
            </a:r>
          </a:p>
          <a:p>
            <a:r>
              <a:rPr lang="en-US" altLang="zh-CN" sz="2800">
                <a:latin typeface="+mn-ea"/>
              </a:rPr>
              <a:t>EXPOSE 8080</a:t>
            </a:r>
          </a:p>
          <a:p>
            <a:r>
              <a:rPr lang="en-US" altLang="zh-CN" sz="2800">
                <a:latin typeface="+mn-ea"/>
              </a:rPr>
              <a:t>ENTRYPOINT ["./bin/catalina.sh", "run"]</a:t>
            </a:r>
          </a:p>
        </p:txBody>
      </p:sp>
      <p:sp>
        <p:nvSpPr>
          <p:cNvPr id="3" name="矩形 2"/>
          <p:cNvSpPr/>
          <p:nvPr/>
        </p:nvSpPr>
        <p:spPr>
          <a:xfrm>
            <a:off x="720214" y="10770083"/>
            <a:ext cx="150576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smtClean="0">
                <a:latin typeface="+mn-ea"/>
              </a:rPr>
              <a:t>创建容器：</a:t>
            </a:r>
            <a:endParaRPr lang="en-US" altLang="zh-CN" sz="2800" smtClean="0">
              <a:latin typeface="+mn-ea"/>
            </a:endParaRPr>
          </a:p>
          <a:p>
            <a:r>
              <a:rPr lang="zh-CN" altLang="en-US" sz="2800" smtClean="0">
                <a:latin typeface="+mn-ea"/>
              </a:rPr>
              <a:t>docker </a:t>
            </a:r>
            <a:r>
              <a:rPr lang="zh-CN" altLang="en-US" sz="2800">
                <a:latin typeface="+mn-ea"/>
              </a:rPr>
              <a:t>run -itd </a:t>
            </a:r>
            <a:r>
              <a:rPr lang="en-US" altLang="zh-CN" sz="2800" smtClean="0">
                <a:latin typeface="+mn-ea"/>
              </a:rPr>
              <a:t>\</a:t>
            </a:r>
          </a:p>
          <a:p>
            <a:r>
              <a:rPr lang="zh-CN" altLang="en-US" sz="2800">
                <a:latin typeface="+mn-ea"/>
              </a:rPr>
              <a:t>--name=</a:t>
            </a:r>
            <a:r>
              <a:rPr lang="zh-CN" altLang="en-US" sz="2800" smtClean="0">
                <a:latin typeface="+mn-ea"/>
              </a:rPr>
              <a:t>tomcat </a:t>
            </a:r>
            <a:r>
              <a:rPr lang="en-US" altLang="zh-CN" sz="2800" smtClean="0">
                <a:latin typeface="+mn-ea"/>
              </a:rPr>
              <a:t>\</a:t>
            </a:r>
          </a:p>
          <a:p>
            <a:r>
              <a:rPr lang="zh-CN" altLang="en-US" sz="2800">
                <a:latin typeface="+mn-ea"/>
              </a:rPr>
              <a:t>-p </a:t>
            </a:r>
            <a:r>
              <a:rPr lang="zh-CN" altLang="en-US" sz="2800" smtClean="0">
                <a:latin typeface="+mn-ea"/>
              </a:rPr>
              <a:t>808</a:t>
            </a:r>
            <a:r>
              <a:rPr lang="en-US" altLang="zh-CN" sz="2800" smtClean="0">
                <a:latin typeface="+mn-ea"/>
              </a:rPr>
              <a:t>0</a:t>
            </a:r>
            <a:r>
              <a:rPr lang="zh-CN" altLang="en-US" sz="2800" smtClean="0">
                <a:latin typeface="+mn-ea"/>
              </a:rPr>
              <a:t>:8080 </a:t>
            </a:r>
            <a:r>
              <a:rPr lang="en-US" altLang="zh-CN" sz="2800" smtClean="0">
                <a:latin typeface="+mn-ea"/>
              </a:rPr>
              <a:t>\</a:t>
            </a:r>
          </a:p>
          <a:p>
            <a:r>
              <a:rPr lang="zh-CN" altLang="en-US" sz="2800" smtClean="0">
                <a:latin typeface="+mn-ea"/>
              </a:rPr>
              <a:t>--</a:t>
            </a:r>
            <a:r>
              <a:rPr lang="zh-CN" altLang="en-US" sz="2800">
                <a:latin typeface="+mn-ea"/>
              </a:rPr>
              <a:t>mount type=bind,src=/app/webapps/,dst=/usr/local/apache-tomcat-8.0.46/webapps </a:t>
            </a:r>
            <a:r>
              <a:rPr lang="en-US" altLang="zh-CN" sz="2800" smtClean="0">
                <a:latin typeface="+mn-ea"/>
              </a:rPr>
              <a:t>\</a:t>
            </a:r>
          </a:p>
          <a:p>
            <a:r>
              <a:rPr lang="zh-CN" altLang="en-US" sz="2800" smtClean="0">
                <a:latin typeface="+mn-ea"/>
              </a:rPr>
              <a:t>tomcat</a:t>
            </a:r>
            <a:r>
              <a:rPr lang="zh-CN" altLang="en-US" sz="2800">
                <a:latin typeface="+mn-ea"/>
              </a:rPr>
              <a:t>:v1</a:t>
            </a:r>
          </a:p>
        </p:txBody>
      </p:sp>
    </p:spTree>
    <p:extLst>
      <p:ext uri="{BB962C8B-B14F-4D97-AF65-F5344CB8AC3E}">
        <p14:creationId xmlns:p14="http://schemas.microsoft.com/office/powerpoint/2010/main" val="2226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5164510" y="6003225"/>
            <a:ext cx="2266647" cy="135421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14400">
              <a:spcBef>
                <a:spcPct val="20000"/>
              </a:spcBef>
              <a:defRPr/>
            </a:pPr>
            <a:r>
              <a:rPr lang="zh-CN" altLang="en-US" sz="8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谢谢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13979799" y="5724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 rot="1956496">
            <a:off x="5228720" y="1878950"/>
            <a:ext cx="1257291" cy="1880858"/>
            <a:chOff x="9988518" y="4007302"/>
            <a:chExt cx="1257291" cy="1880858"/>
          </a:xfrm>
        </p:grpSpPr>
        <p:sp>
          <p:nvSpPr>
            <p:cNvPr id="17" name="等腰三角形 16"/>
            <p:cNvSpPr/>
            <p:nvPr/>
          </p:nvSpPr>
          <p:spPr>
            <a:xfrm rot="13945919">
              <a:off x="10303310" y="4034318"/>
              <a:ext cx="391729" cy="337697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8598772">
              <a:off x="10372801" y="5007513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8598772">
              <a:off x="10879854" y="4946293"/>
              <a:ext cx="266912" cy="230096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FFC20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 rot="7938589">
              <a:off x="9932817" y="4575168"/>
              <a:ext cx="1368693" cy="1257291"/>
              <a:chOff x="1145739" y="762009"/>
              <a:chExt cx="1001675" cy="920146"/>
            </a:xfrm>
          </p:grpSpPr>
          <p:sp>
            <p:nvSpPr>
              <p:cNvPr id="21" name="等腰三角形 20"/>
              <p:cNvSpPr/>
              <p:nvPr/>
            </p:nvSpPr>
            <p:spPr>
              <a:xfrm rot="1020767">
                <a:off x="1286833" y="792672"/>
                <a:ext cx="860581" cy="741879"/>
              </a:xfrm>
              <a:prstGeom prst="triangle">
                <a:avLst/>
              </a:prstGeom>
              <a:noFill/>
              <a:ln>
                <a:solidFill>
                  <a:srgbClr val="FFC2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rgbClr val="FFC20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 rot="18818926">
                <a:off x="1145739" y="136078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 rot="18818926">
                <a:off x="1787028" y="762009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 rot="18818926">
                <a:off x="1971488" y="1598106"/>
                <a:ext cx="84049" cy="84049"/>
              </a:xfrm>
              <a:prstGeom prst="ellipse">
                <a:avLst/>
              </a:prstGeom>
              <a:solidFill>
                <a:srgbClr val="FFC2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-35859" y="8038422"/>
            <a:ext cx="10972800" cy="158141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3" y="8731771"/>
            <a:ext cx="129667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277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4721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是什么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06782" y="4517744"/>
            <a:ext cx="199280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使用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最广泛的开源容器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引擎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一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种操作系统级的虚拟化技术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依赖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Linux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内核特性：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Namespace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资源隔离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）和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Cgroups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资源限制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一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个简单的应用程序打包工具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110" y="97666"/>
            <a:ext cx="4594896" cy="13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5414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设计目标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24529" y="5383274"/>
            <a:ext cx="86081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提供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简单的应用程序打包工具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开发人员和运维人员职责逻辑分离</a:t>
            </a:r>
            <a:endParaRPr lang="en-US" altLang="zh-CN" sz="32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多环境保持一致性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9915" y="4380002"/>
            <a:ext cx="8952381" cy="55904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436" y="2685653"/>
            <a:ext cx="4314999" cy="240000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110" y="97666"/>
            <a:ext cx="4594896" cy="13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20214" y="432633"/>
            <a:ext cx="5414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基本组成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99139" y="5250157"/>
            <a:ext cx="8182707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Docker 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Client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：客户端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Ddocker 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Daemon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：守护进程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Docker 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Images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：镜像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Docker 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Container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：容器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Docker </a:t>
            </a: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Registry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：镜像仓库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7172" y="4174726"/>
            <a:ext cx="12927870" cy="68449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110" y="97666"/>
            <a:ext cx="4594896" cy="13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矩形 139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文本框 140"/>
          <p:cNvSpPr txBox="1"/>
          <p:nvPr/>
        </p:nvSpPr>
        <p:spPr>
          <a:xfrm>
            <a:off x="720214" y="432633"/>
            <a:ext cx="4964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容器 </a:t>
            </a:r>
            <a:r>
              <a:rPr lang="en-US" altLang="zh-CN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VS </a:t>
            </a:r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虚拟机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567" y="3542963"/>
            <a:ext cx="12978638" cy="68886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110" y="97666"/>
            <a:ext cx="4594896" cy="13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矩形 139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文本框 140"/>
          <p:cNvSpPr txBox="1"/>
          <p:nvPr/>
        </p:nvSpPr>
        <p:spPr>
          <a:xfrm>
            <a:off x="720214" y="432633"/>
            <a:ext cx="4964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容器 </a:t>
            </a:r>
            <a:r>
              <a:rPr lang="en-US" altLang="zh-CN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VS </a:t>
            </a:r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虚拟机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4291437" y="4410518"/>
          <a:ext cx="16252177" cy="6393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893"/>
                <a:gridCol w="7647452"/>
                <a:gridCol w="6028832"/>
              </a:tblGrid>
              <a:tr h="8088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2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8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Container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8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VM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88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b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启动速度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秒级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分钟级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88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b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运行性能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接近原生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8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5%</a:t>
                      </a:r>
                      <a:r>
                        <a:rPr lang="zh-CN" altLang="en-US" sz="28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左右损失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88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b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磁盘占用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8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MB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28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GB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88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b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成百上千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一般几十台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88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b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隔离性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进程级别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系统级（更彻底）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88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b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操作系统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主要支持</a:t>
                      </a:r>
                      <a:r>
                        <a:rPr lang="en-US" altLang="zh-CN" sz="28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Linux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几乎所有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38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b="1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封装程度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只打包项目代码和依赖关系，共享宿主机内核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8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完整的操作系统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110" y="97666"/>
            <a:ext cx="4594896" cy="13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5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613647"/>
            <a:ext cx="24384000" cy="177484"/>
          </a:xfrm>
          <a:prstGeom prst="rect">
            <a:avLst/>
          </a:prstGeom>
          <a:solidFill>
            <a:srgbClr val="3D9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1" name="文本框 300"/>
          <p:cNvSpPr txBox="1"/>
          <p:nvPr/>
        </p:nvSpPr>
        <p:spPr>
          <a:xfrm>
            <a:off x="720214" y="432633"/>
            <a:ext cx="5414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Docker</a:t>
            </a:r>
            <a:r>
              <a:rPr lang="zh-CN" altLang="en-US" sz="5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应用场景</a:t>
            </a:r>
            <a:endParaRPr lang="zh-CN" altLang="en-US" sz="5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10219" y="4149768"/>
            <a:ext cx="1219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应用程序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打包和发布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应用程序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隔离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持续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集成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部署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微服务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快速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搭建测试环境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提供</a:t>
            </a:r>
            <a:r>
              <a:rPr lang="en-US" altLang="zh-CN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PaaS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产品（平台即服务）</a:t>
            </a:r>
            <a:endParaRPr lang="en-US" altLang="zh-CN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110" y="97666"/>
            <a:ext cx="4594896" cy="13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11274</TotalTime>
  <Words>3224</Words>
  <Application>Microsoft Office PowerPoint</Application>
  <PresentationFormat>自定义</PresentationFormat>
  <Paragraphs>558</Paragraphs>
  <Slides>34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1" baseType="lpstr"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bilin</dc:creator>
  <cp:lastModifiedBy>李 振良</cp:lastModifiedBy>
  <cp:revision>2156</cp:revision>
  <dcterms:created xsi:type="dcterms:W3CDTF">2015-03-19T06:14:36Z</dcterms:created>
  <dcterms:modified xsi:type="dcterms:W3CDTF">2019-10-07T04:14:19Z</dcterms:modified>
</cp:coreProperties>
</file>